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60" r:id="rId3"/>
    <p:sldId id="258" r:id="rId4"/>
    <p:sldId id="259" r:id="rId5"/>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392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993" autoAdjust="0"/>
    <p:restoredTop sz="94660"/>
  </p:normalViewPr>
  <p:slideViewPr>
    <p:cSldViewPr snapToGrid="0">
      <p:cViewPr varScale="1">
        <p:scale>
          <a:sx n="85" d="100"/>
          <a:sy n="85" d="100"/>
        </p:scale>
        <p:origin x="67" y="614"/>
      </p:cViewPr>
      <p:guideLst>
        <p:guide orient="horz" pos="392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E9D10EF-FC9B-4E1A-AAD2-1E830591C4AC}"/>
              </a:ext>
            </a:extLst>
          </p:cNvPr>
          <p:cNvSpPr>
            <a:spLocks noGrp="1"/>
          </p:cNvSpPr>
          <p:nvPr>
            <p:ph type="dt" sz="half" idx="10"/>
          </p:nvPr>
        </p:nvSpPr>
        <p:spPr/>
        <p:txBody>
          <a:bodyPr/>
          <a:lstStyle>
            <a:lvl1pPr>
              <a:defRPr/>
            </a:lvl1pPr>
          </a:lstStyle>
          <a:p>
            <a:pPr>
              <a:defRPr/>
            </a:pPr>
            <a:fld id="{41A4B49D-D2FB-4C29-AB18-584F58493DD4}" type="datetimeFigureOut">
              <a:rPr lang="ja-JP" altLang="en-US"/>
              <a:pPr>
                <a:defRPr/>
              </a:pPr>
              <a:t>2018/5/30</a:t>
            </a:fld>
            <a:endParaRPr lang="ja-JP" altLang="en-US"/>
          </a:p>
        </p:txBody>
      </p:sp>
      <p:sp>
        <p:nvSpPr>
          <p:cNvPr id="5" name="Footer Placeholder 4">
            <a:extLst>
              <a:ext uri="{FF2B5EF4-FFF2-40B4-BE49-F238E27FC236}">
                <a16:creationId xmlns:a16="http://schemas.microsoft.com/office/drawing/2014/main" id="{FB6AAC05-FBC8-48E7-B2B3-6675D4DDAA66}"/>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B83269CB-1C62-451E-B0DC-35A0B2105EC2}"/>
              </a:ext>
            </a:extLst>
          </p:cNvPr>
          <p:cNvSpPr>
            <a:spLocks noGrp="1"/>
          </p:cNvSpPr>
          <p:nvPr>
            <p:ph type="sldNum" sz="quarter" idx="12"/>
          </p:nvPr>
        </p:nvSpPr>
        <p:spPr/>
        <p:txBody>
          <a:bodyPr/>
          <a:lstStyle>
            <a:lvl1pPr>
              <a:defRPr/>
            </a:lvl1pPr>
          </a:lstStyle>
          <a:p>
            <a:pPr>
              <a:defRPr/>
            </a:pPr>
            <a:fld id="{A57696F2-6D19-45B6-8EC7-38092E914988}" type="slidenum">
              <a:rPr lang="ja-JP" altLang="en-US"/>
              <a:pPr>
                <a:defRPr/>
              </a:pPr>
              <a:t>‹#›</a:t>
            </a:fld>
            <a:endParaRPr lang="ja-JP" altLang="en-US"/>
          </a:p>
        </p:txBody>
      </p:sp>
    </p:spTree>
    <p:extLst>
      <p:ext uri="{BB962C8B-B14F-4D97-AF65-F5344CB8AC3E}">
        <p14:creationId xmlns:p14="http://schemas.microsoft.com/office/powerpoint/2010/main" val="353069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BB08295A-FFD3-4A67-9342-027BF42A1968}"/>
              </a:ext>
            </a:extLst>
          </p:cNvPr>
          <p:cNvSpPr>
            <a:spLocks noGrp="1"/>
          </p:cNvSpPr>
          <p:nvPr>
            <p:ph type="dt" sz="half" idx="10"/>
          </p:nvPr>
        </p:nvSpPr>
        <p:spPr/>
        <p:txBody>
          <a:bodyPr/>
          <a:lstStyle>
            <a:lvl1pPr>
              <a:defRPr/>
            </a:lvl1pPr>
          </a:lstStyle>
          <a:p>
            <a:pPr>
              <a:defRPr/>
            </a:pPr>
            <a:fld id="{D716BA20-FD28-4261-A9DB-369DDCA2F445}" type="datetimeFigureOut">
              <a:rPr lang="ja-JP" altLang="en-US"/>
              <a:pPr>
                <a:defRPr/>
              </a:pPr>
              <a:t>2018/5/30</a:t>
            </a:fld>
            <a:endParaRPr lang="ja-JP" altLang="en-US"/>
          </a:p>
        </p:txBody>
      </p:sp>
      <p:sp>
        <p:nvSpPr>
          <p:cNvPr id="5" name="Footer Placeholder 4">
            <a:extLst>
              <a:ext uri="{FF2B5EF4-FFF2-40B4-BE49-F238E27FC236}">
                <a16:creationId xmlns:a16="http://schemas.microsoft.com/office/drawing/2014/main" id="{25A1D2B1-E478-4096-989F-BA067D2935BB}"/>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A818D2C3-A264-42B2-BE0A-404EC30F4433}"/>
              </a:ext>
            </a:extLst>
          </p:cNvPr>
          <p:cNvSpPr>
            <a:spLocks noGrp="1"/>
          </p:cNvSpPr>
          <p:nvPr>
            <p:ph type="sldNum" sz="quarter" idx="12"/>
          </p:nvPr>
        </p:nvSpPr>
        <p:spPr/>
        <p:txBody>
          <a:bodyPr/>
          <a:lstStyle>
            <a:lvl1pPr>
              <a:defRPr/>
            </a:lvl1pPr>
          </a:lstStyle>
          <a:p>
            <a:pPr>
              <a:defRPr/>
            </a:pPr>
            <a:fld id="{8A9FF5A8-1401-417F-86ED-EA66141352B2}" type="slidenum">
              <a:rPr lang="ja-JP" altLang="en-US"/>
              <a:pPr>
                <a:defRPr/>
              </a:pPr>
              <a:t>‹#›</a:t>
            </a:fld>
            <a:endParaRPr lang="ja-JP" altLang="en-US"/>
          </a:p>
        </p:txBody>
      </p:sp>
    </p:spTree>
    <p:extLst>
      <p:ext uri="{BB962C8B-B14F-4D97-AF65-F5344CB8AC3E}">
        <p14:creationId xmlns:p14="http://schemas.microsoft.com/office/powerpoint/2010/main" val="395439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6A619058-177C-45F2-AA43-7B6F73E75742}"/>
              </a:ext>
            </a:extLst>
          </p:cNvPr>
          <p:cNvSpPr>
            <a:spLocks noGrp="1"/>
          </p:cNvSpPr>
          <p:nvPr>
            <p:ph type="dt" sz="half" idx="10"/>
          </p:nvPr>
        </p:nvSpPr>
        <p:spPr/>
        <p:txBody>
          <a:bodyPr/>
          <a:lstStyle>
            <a:lvl1pPr>
              <a:defRPr/>
            </a:lvl1pPr>
          </a:lstStyle>
          <a:p>
            <a:pPr>
              <a:defRPr/>
            </a:pPr>
            <a:fld id="{AD7CE04F-9862-4B01-ABC9-C4A1A5F91CD1}" type="datetimeFigureOut">
              <a:rPr lang="ja-JP" altLang="en-US"/>
              <a:pPr>
                <a:defRPr/>
              </a:pPr>
              <a:t>2018/5/30</a:t>
            </a:fld>
            <a:endParaRPr lang="ja-JP" altLang="en-US"/>
          </a:p>
        </p:txBody>
      </p:sp>
      <p:sp>
        <p:nvSpPr>
          <p:cNvPr id="5" name="Footer Placeholder 4">
            <a:extLst>
              <a:ext uri="{FF2B5EF4-FFF2-40B4-BE49-F238E27FC236}">
                <a16:creationId xmlns:a16="http://schemas.microsoft.com/office/drawing/2014/main" id="{DE723D42-B723-4E66-B881-845B31D52C17}"/>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56C120A1-80CA-4E47-9AEF-87BEC5B47F06}"/>
              </a:ext>
            </a:extLst>
          </p:cNvPr>
          <p:cNvSpPr>
            <a:spLocks noGrp="1"/>
          </p:cNvSpPr>
          <p:nvPr>
            <p:ph type="sldNum" sz="quarter" idx="12"/>
          </p:nvPr>
        </p:nvSpPr>
        <p:spPr/>
        <p:txBody>
          <a:bodyPr/>
          <a:lstStyle>
            <a:lvl1pPr>
              <a:defRPr/>
            </a:lvl1pPr>
          </a:lstStyle>
          <a:p>
            <a:pPr>
              <a:defRPr/>
            </a:pPr>
            <a:fld id="{3B2B9F05-CBA3-40A8-81E1-048A01429FEA}" type="slidenum">
              <a:rPr lang="ja-JP" altLang="en-US"/>
              <a:pPr>
                <a:defRPr/>
              </a:pPr>
              <a:t>‹#›</a:t>
            </a:fld>
            <a:endParaRPr lang="ja-JP" altLang="en-US"/>
          </a:p>
        </p:txBody>
      </p:sp>
    </p:spTree>
    <p:extLst>
      <p:ext uri="{BB962C8B-B14F-4D97-AF65-F5344CB8AC3E}">
        <p14:creationId xmlns:p14="http://schemas.microsoft.com/office/powerpoint/2010/main" val="213229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661EE074-9F59-497B-ACE6-C421FD146641}"/>
              </a:ext>
            </a:extLst>
          </p:cNvPr>
          <p:cNvSpPr>
            <a:spLocks noGrp="1"/>
          </p:cNvSpPr>
          <p:nvPr>
            <p:ph type="dt" sz="half" idx="10"/>
          </p:nvPr>
        </p:nvSpPr>
        <p:spPr/>
        <p:txBody>
          <a:bodyPr/>
          <a:lstStyle>
            <a:lvl1pPr>
              <a:defRPr/>
            </a:lvl1pPr>
          </a:lstStyle>
          <a:p>
            <a:pPr>
              <a:defRPr/>
            </a:pPr>
            <a:fld id="{E1069995-F696-411B-8526-94BBAB63DC47}" type="datetimeFigureOut">
              <a:rPr lang="ja-JP" altLang="en-US"/>
              <a:pPr>
                <a:defRPr/>
              </a:pPr>
              <a:t>2018/5/30</a:t>
            </a:fld>
            <a:endParaRPr lang="ja-JP" altLang="en-US"/>
          </a:p>
        </p:txBody>
      </p:sp>
      <p:sp>
        <p:nvSpPr>
          <p:cNvPr id="5" name="Footer Placeholder 4">
            <a:extLst>
              <a:ext uri="{FF2B5EF4-FFF2-40B4-BE49-F238E27FC236}">
                <a16:creationId xmlns:a16="http://schemas.microsoft.com/office/drawing/2014/main" id="{57FB5DA7-6C83-4A16-8571-B3EE1AAB5CD2}"/>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18203E0A-E05E-4BE1-B39C-F81F96EA453C}"/>
              </a:ext>
            </a:extLst>
          </p:cNvPr>
          <p:cNvSpPr>
            <a:spLocks noGrp="1"/>
          </p:cNvSpPr>
          <p:nvPr>
            <p:ph type="sldNum" sz="quarter" idx="12"/>
          </p:nvPr>
        </p:nvSpPr>
        <p:spPr/>
        <p:txBody>
          <a:bodyPr/>
          <a:lstStyle>
            <a:lvl1pPr>
              <a:defRPr/>
            </a:lvl1pPr>
          </a:lstStyle>
          <a:p>
            <a:pPr>
              <a:defRPr/>
            </a:pPr>
            <a:fld id="{0DB920ED-DA4D-4B2E-817D-FA977737438E}" type="slidenum">
              <a:rPr lang="ja-JP" altLang="en-US"/>
              <a:pPr>
                <a:defRPr/>
              </a:pPr>
              <a:t>‹#›</a:t>
            </a:fld>
            <a:endParaRPr lang="ja-JP" altLang="en-US"/>
          </a:p>
        </p:txBody>
      </p:sp>
    </p:spTree>
    <p:extLst>
      <p:ext uri="{BB962C8B-B14F-4D97-AF65-F5344CB8AC3E}">
        <p14:creationId xmlns:p14="http://schemas.microsoft.com/office/powerpoint/2010/main" val="372981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4DA5AC65-05E6-45CF-B523-5330EB8E5117}"/>
              </a:ext>
            </a:extLst>
          </p:cNvPr>
          <p:cNvSpPr>
            <a:spLocks noGrp="1"/>
          </p:cNvSpPr>
          <p:nvPr>
            <p:ph type="dt" sz="half" idx="10"/>
          </p:nvPr>
        </p:nvSpPr>
        <p:spPr/>
        <p:txBody>
          <a:bodyPr/>
          <a:lstStyle>
            <a:lvl1pPr>
              <a:defRPr/>
            </a:lvl1pPr>
          </a:lstStyle>
          <a:p>
            <a:pPr>
              <a:defRPr/>
            </a:pPr>
            <a:fld id="{9D3F2219-61BC-42A6-A97D-385C5BB66D90}" type="datetimeFigureOut">
              <a:rPr lang="ja-JP" altLang="en-US"/>
              <a:pPr>
                <a:defRPr/>
              </a:pPr>
              <a:t>2018/5/30</a:t>
            </a:fld>
            <a:endParaRPr lang="ja-JP" altLang="en-US"/>
          </a:p>
        </p:txBody>
      </p:sp>
      <p:sp>
        <p:nvSpPr>
          <p:cNvPr id="5" name="Footer Placeholder 4">
            <a:extLst>
              <a:ext uri="{FF2B5EF4-FFF2-40B4-BE49-F238E27FC236}">
                <a16:creationId xmlns:a16="http://schemas.microsoft.com/office/drawing/2014/main" id="{EC2DB5B3-20E2-4B1F-9991-676B7E8974BE}"/>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DD914505-2E51-4793-88F8-58A0EA11896E}"/>
              </a:ext>
            </a:extLst>
          </p:cNvPr>
          <p:cNvSpPr>
            <a:spLocks noGrp="1"/>
          </p:cNvSpPr>
          <p:nvPr>
            <p:ph type="sldNum" sz="quarter" idx="12"/>
          </p:nvPr>
        </p:nvSpPr>
        <p:spPr/>
        <p:txBody>
          <a:bodyPr/>
          <a:lstStyle>
            <a:lvl1pPr>
              <a:defRPr/>
            </a:lvl1pPr>
          </a:lstStyle>
          <a:p>
            <a:pPr>
              <a:defRPr/>
            </a:pPr>
            <a:fld id="{F9EF5FD4-08A1-4B65-B8A2-D79BADA077F8}" type="slidenum">
              <a:rPr lang="ja-JP" altLang="en-US"/>
              <a:pPr>
                <a:defRPr/>
              </a:pPr>
              <a:t>‹#›</a:t>
            </a:fld>
            <a:endParaRPr lang="ja-JP" altLang="en-US"/>
          </a:p>
        </p:txBody>
      </p:sp>
    </p:spTree>
    <p:extLst>
      <p:ext uri="{BB962C8B-B14F-4D97-AF65-F5344CB8AC3E}">
        <p14:creationId xmlns:p14="http://schemas.microsoft.com/office/powerpoint/2010/main" val="3227131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969761C0-19DA-4CD9-90C2-44EBBB5866AA}"/>
              </a:ext>
            </a:extLst>
          </p:cNvPr>
          <p:cNvSpPr>
            <a:spLocks noGrp="1"/>
          </p:cNvSpPr>
          <p:nvPr>
            <p:ph type="dt" sz="half" idx="10"/>
          </p:nvPr>
        </p:nvSpPr>
        <p:spPr/>
        <p:txBody>
          <a:bodyPr/>
          <a:lstStyle>
            <a:lvl1pPr>
              <a:defRPr/>
            </a:lvl1pPr>
          </a:lstStyle>
          <a:p>
            <a:pPr>
              <a:defRPr/>
            </a:pPr>
            <a:fld id="{C5D98EF3-ADBA-45C0-B5B7-24B92002A665}" type="datetimeFigureOut">
              <a:rPr lang="ja-JP" altLang="en-US"/>
              <a:pPr>
                <a:defRPr/>
              </a:pPr>
              <a:t>2018/5/30</a:t>
            </a:fld>
            <a:endParaRPr lang="ja-JP" altLang="en-US"/>
          </a:p>
        </p:txBody>
      </p:sp>
      <p:sp>
        <p:nvSpPr>
          <p:cNvPr id="6" name="Footer Placeholder 4">
            <a:extLst>
              <a:ext uri="{FF2B5EF4-FFF2-40B4-BE49-F238E27FC236}">
                <a16:creationId xmlns:a16="http://schemas.microsoft.com/office/drawing/2014/main" id="{50B0A211-535B-49EC-9FD7-77BBB7DBCB08}"/>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1434614B-CE18-4F95-804E-F1F7CADA3114}"/>
              </a:ext>
            </a:extLst>
          </p:cNvPr>
          <p:cNvSpPr>
            <a:spLocks noGrp="1"/>
          </p:cNvSpPr>
          <p:nvPr>
            <p:ph type="sldNum" sz="quarter" idx="12"/>
          </p:nvPr>
        </p:nvSpPr>
        <p:spPr/>
        <p:txBody>
          <a:bodyPr/>
          <a:lstStyle>
            <a:lvl1pPr>
              <a:defRPr/>
            </a:lvl1pPr>
          </a:lstStyle>
          <a:p>
            <a:pPr>
              <a:defRPr/>
            </a:pPr>
            <a:fld id="{0C278C69-552E-4845-AEE9-F2932E8CD14E}" type="slidenum">
              <a:rPr lang="ja-JP" altLang="en-US"/>
              <a:pPr>
                <a:defRPr/>
              </a:pPr>
              <a:t>‹#›</a:t>
            </a:fld>
            <a:endParaRPr lang="ja-JP" altLang="en-US"/>
          </a:p>
        </p:txBody>
      </p:sp>
    </p:spTree>
    <p:extLst>
      <p:ext uri="{BB962C8B-B14F-4D97-AF65-F5344CB8AC3E}">
        <p14:creationId xmlns:p14="http://schemas.microsoft.com/office/powerpoint/2010/main" val="3376807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a:extLst>
              <a:ext uri="{FF2B5EF4-FFF2-40B4-BE49-F238E27FC236}">
                <a16:creationId xmlns:a16="http://schemas.microsoft.com/office/drawing/2014/main" id="{8E187A6F-DDCA-40DD-940B-12B83E415BCC}"/>
              </a:ext>
            </a:extLst>
          </p:cNvPr>
          <p:cNvSpPr>
            <a:spLocks noGrp="1"/>
          </p:cNvSpPr>
          <p:nvPr>
            <p:ph type="dt" sz="half" idx="10"/>
          </p:nvPr>
        </p:nvSpPr>
        <p:spPr/>
        <p:txBody>
          <a:bodyPr/>
          <a:lstStyle>
            <a:lvl1pPr>
              <a:defRPr/>
            </a:lvl1pPr>
          </a:lstStyle>
          <a:p>
            <a:pPr>
              <a:defRPr/>
            </a:pPr>
            <a:fld id="{915FECA4-1642-40C5-9BD4-3EB7DBC4F6F5}" type="datetimeFigureOut">
              <a:rPr lang="ja-JP" altLang="en-US"/>
              <a:pPr>
                <a:defRPr/>
              </a:pPr>
              <a:t>2018/5/30</a:t>
            </a:fld>
            <a:endParaRPr lang="ja-JP" altLang="en-US"/>
          </a:p>
        </p:txBody>
      </p:sp>
      <p:sp>
        <p:nvSpPr>
          <p:cNvPr id="8" name="Footer Placeholder 4">
            <a:extLst>
              <a:ext uri="{FF2B5EF4-FFF2-40B4-BE49-F238E27FC236}">
                <a16:creationId xmlns:a16="http://schemas.microsoft.com/office/drawing/2014/main" id="{31DDF6CC-340F-499C-9243-C97E6916F26C}"/>
              </a:ext>
            </a:extLst>
          </p:cNvPr>
          <p:cNvSpPr>
            <a:spLocks noGrp="1"/>
          </p:cNvSpPr>
          <p:nvPr>
            <p:ph type="ftr" sz="quarter" idx="11"/>
          </p:nvPr>
        </p:nvSpPr>
        <p:spPr/>
        <p:txBody>
          <a:bodyPr/>
          <a:lstStyle>
            <a:lvl1pPr>
              <a:defRPr/>
            </a:lvl1pPr>
          </a:lstStyle>
          <a:p>
            <a:pPr>
              <a:defRPr/>
            </a:pPr>
            <a:endParaRPr lang="ja-JP" altLang="en-US"/>
          </a:p>
        </p:txBody>
      </p:sp>
      <p:sp>
        <p:nvSpPr>
          <p:cNvPr id="9" name="Slide Number Placeholder 5">
            <a:extLst>
              <a:ext uri="{FF2B5EF4-FFF2-40B4-BE49-F238E27FC236}">
                <a16:creationId xmlns:a16="http://schemas.microsoft.com/office/drawing/2014/main" id="{43883C15-1194-498C-A665-3F8EA67FF469}"/>
              </a:ext>
            </a:extLst>
          </p:cNvPr>
          <p:cNvSpPr>
            <a:spLocks noGrp="1"/>
          </p:cNvSpPr>
          <p:nvPr>
            <p:ph type="sldNum" sz="quarter" idx="12"/>
          </p:nvPr>
        </p:nvSpPr>
        <p:spPr/>
        <p:txBody>
          <a:bodyPr/>
          <a:lstStyle>
            <a:lvl1pPr>
              <a:defRPr/>
            </a:lvl1pPr>
          </a:lstStyle>
          <a:p>
            <a:pPr>
              <a:defRPr/>
            </a:pPr>
            <a:fld id="{675AB38C-DC51-4C92-9A5F-A10C653F3F73}" type="slidenum">
              <a:rPr lang="ja-JP" altLang="en-US"/>
              <a:pPr>
                <a:defRPr/>
              </a:pPr>
              <a:t>‹#›</a:t>
            </a:fld>
            <a:endParaRPr lang="ja-JP" altLang="en-US"/>
          </a:p>
        </p:txBody>
      </p:sp>
    </p:spTree>
    <p:extLst>
      <p:ext uri="{BB962C8B-B14F-4D97-AF65-F5344CB8AC3E}">
        <p14:creationId xmlns:p14="http://schemas.microsoft.com/office/powerpoint/2010/main" val="1051665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3">
            <a:extLst>
              <a:ext uri="{FF2B5EF4-FFF2-40B4-BE49-F238E27FC236}">
                <a16:creationId xmlns:a16="http://schemas.microsoft.com/office/drawing/2014/main" id="{B37E4999-8B63-4381-A841-681A0E0DF866}"/>
              </a:ext>
            </a:extLst>
          </p:cNvPr>
          <p:cNvSpPr>
            <a:spLocks noGrp="1"/>
          </p:cNvSpPr>
          <p:nvPr>
            <p:ph type="dt" sz="half" idx="10"/>
          </p:nvPr>
        </p:nvSpPr>
        <p:spPr/>
        <p:txBody>
          <a:bodyPr/>
          <a:lstStyle>
            <a:lvl1pPr>
              <a:defRPr/>
            </a:lvl1pPr>
          </a:lstStyle>
          <a:p>
            <a:pPr>
              <a:defRPr/>
            </a:pPr>
            <a:fld id="{7F603243-D73B-4EE8-9296-2548C10772B6}" type="datetimeFigureOut">
              <a:rPr lang="ja-JP" altLang="en-US"/>
              <a:pPr>
                <a:defRPr/>
              </a:pPr>
              <a:t>2018/5/30</a:t>
            </a:fld>
            <a:endParaRPr lang="ja-JP" altLang="en-US"/>
          </a:p>
        </p:txBody>
      </p:sp>
      <p:sp>
        <p:nvSpPr>
          <p:cNvPr id="4" name="Footer Placeholder 4">
            <a:extLst>
              <a:ext uri="{FF2B5EF4-FFF2-40B4-BE49-F238E27FC236}">
                <a16:creationId xmlns:a16="http://schemas.microsoft.com/office/drawing/2014/main" id="{38C81548-819B-449A-8DD6-786B6276E7B2}"/>
              </a:ext>
            </a:extLst>
          </p:cNvPr>
          <p:cNvSpPr>
            <a:spLocks noGrp="1"/>
          </p:cNvSpPr>
          <p:nvPr>
            <p:ph type="ftr" sz="quarter" idx="11"/>
          </p:nvPr>
        </p:nvSpPr>
        <p:spPr/>
        <p:txBody>
          <a:bodyPr/>
          <a:lstStyle>
            <a:lvl1pPr>
              <a:defRPr/>
            </a:lvl1pPr>
          </a:lstStyle>
          <a:p>
            <a:pPr>
              <a:defRPr/>
            </a:pPr>
            <a:endParaRPr lang="ja-JP" altLang="en-US"/>
          </a:p>
        </p:txBody>
      </p:sp>
      <p:sp>
        <p:nvSpPr>
          <p:cNvPr id="5" name="Slide Number Placeholder 5">
            <a:extLst>
              <a:ext uri="{FF2B5EF4-FFF2-40B4-BE49-F238E27FC236}">
                <a16:creationId xmlns:a16="http://schemas.microsoft.com/office/drawing/2014/main" id="{FC6B350E-E7C8-4CBA-A178-1B0A7C37EFBD}"/>
              </a:ext>
            </a:extLst>
          </p:cNvPr>
          <p:cNvSpPr>
            <a:spLocks noGrp="1"/>
          </p:cNvSpPr>
          <p:nvPr>
            <p:ph type="sldNum" sz="quarter" idx="12"/>
          </p:nvPr>
        </p:nvSpPr>
        <p:spPr/>
        <p:txBody>
          <a:bodyPr/>
          <a:lstStyle>
            <a:lvl1pPr>
              <a:defRPr/>
            </a:lvl1pPr>
          </a:lstStyle>
          <a:p>
            <a:pPr>
              <a:defRPr/>
            </a:pPr>
            <a:fld id="{2E3CCC09-D23B-4E71-BEC5-5BD83A42FD91}" type="slidenum">
              <a:rPr lang="ja-JP" altLang="en-US"/>
              <a:pPr>
                <a:defRPr/>
              </a:pPr>
              <a:t>‹#›</a:t>
            </a:fld>
            <a:endParaRPr lang="ja-JP" altLang="en-US"/>
          </a:p>
        </p:txBody>
      </p:sp>
    </p:spTree>
    <p:extLst>
      <p:ext uri="{BB962C8B-B14F-4D97-AF65-F5344CB8AC3E}">
        <p14:creationId xmlns:p14="http://schemas.microsoft.com/office/powerpoint/2010/main" val="1912472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922DDD7-5E00-4B9C-90BB-467ADA3CEB73}"/>
              </a:ext>
            </a:extLst>
          </p:cNvPr>
          <p:cNvSpPr>
            <a:spLocks noGrp="1"/>
          </p:cNvSpPr>
          <p:nvPr>
            <p:ph type="dt" sz="half" idx="10"/>
          </p:nvPr>
        </p:nvSpPr>
        <p:spPr/>
        <p:txBody>
          <a:bodyPr/>
          <a:lstStyle>
            <a:lvl1pPr>
              <a:defRPr/>
            </a:lvl1pPr>
          </a:lstStyle>
          <a:p>
            <a:pPr>
              <a:defRPr/>
            </a:pPr>
            <a:fld id="{49AA8D72-8A9F-4D4C-ADF7-271F07BE13A3}" type="datetimeFigureOut">
              <a:rPr lang="ja-JP" altLang="en-US"/>
              <a:pPr>
                <a:defRPr/>
              </a:pPr>
              <a:t>2018/5/30</a:t>
            </a:fld>
            <a:endParaRPr lang="ja-JP" altLang="en-US"/>
          </a:p>
        </p:txBody>
      </p:sp>
      <p:sp>
        <p:nvSpPr>
          <p:cNvPr id="3" name="Footer Placeholder 4">
            <a:extLst>
              <a:ext uri="{FF2B5EF4-FFF2-40B4-BE49-F238E27FC236}">
                <a16:creationId xmlns:a16="http://schemas.microsoft.com/office/drawing/2014/main" id="{D24C4E0F-9E0D-4F1F-BC25-A88A5784F48B}"/>
              </a:ext>
            </a:extLst>
          </p:cNvPr>
          <p:cNvSpPr>
            <a:spLocks noGrp="1"/>
          </p:cNvSpPr>
          <p:nvPr>
            <p:ph type="ftr" sz="quarter" idx="11"/>
          </p:nvPr>
        </p:nvSpPr>
        <p:spPr/>
        <p:txBody>
          <a:bodyPr/>
          <a:lstStyle>
            <a:lvl1pPr>
              <a:defRPr/>
            </a:lvl1pPr>
          </a:lstStyle>
          <a:p>
            <a:pPr>
              <a:defRPr/>
            </a:pPr>
            <a:endParaRPr lang="ja-JP" altLang="en-US"/>
          </a:p>
        </p:txBody>
      </p:sp>
      <p:sp>
        <p:nvSpPr>
          <p:cNvPr id="4" name="Slide Number Placeholder 5">
            <a:extLst>
              <a:ext uri="{FF2B5EF4-FFF2-40B4-BE49-F238E27FC236}">
                <a16:creationId xmlns:a16="http://schemas.microsoft.com/office/drawing/2014/main" id="{79DBD5B1-C421-43E7-B3B7-2127E4B678AA}"/>
              </a:ext>
            </a:extLst>
          </p:cNvPr>
          <p:cNvSpPr>
            <a:spLocks noGrp="1"/>
          </p:cNvSpPr>
          <p:nvPr>
            <p:ph type="sldNum" sz="quarter" idx="12"/>
          </p:nvPr>
        </p:nvSpPr>
        <p:spPr/>
        <p:txBody>
          <a:bodyPr/>
          <a:lstStyle>
            <a:lvl1pPr>
              <a:defRPr/>
            </a:lvl1pPr>
          </a:lstStyle>
          <a:p>
            <a:pPr>
              <a:defRPr/>
            </a:pPr>
            <a:fld id="{ABD555A1-00F8-4AB4-A7D8-BFCDF6873194}" type="slidenum">
              <a:rPr lang="ja-JP" altLang="en-US"/>
              <a:pPr>
                <a:defRPr/>
              </a:pPr>
              <a:t>‹#›</a:t>
            </a:fld>
            <a:endParaRPr lang="ja-JP" altLang="en-US"/>
          </a:p>
        </p:txBody>
      </p:sp>
    </p:spTree>
    <p:extLst>
      <p:ext uri="{BB962C8B-B14F-4D97-AF65-F5344CB8AC3E}">
        <p14:creationId xmlns:p14="http://schemas.microsoft.com/office/powerpoint/2010/main" val="2224329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2866F4D8-3FFB-4D93-834B-02A808B636B1}"/>
              </a:ext>
            </a:extLst>
          </p:cNvPr>
          <p:cNvSpPr>
            <a:spLocks noGrp="1"/>
          </p:cNvSpPr>
          <p:nvPr>
            <p:ph type="dt" sz="half" idx="10"/>
          </p:nvPr>
        </p:nvSpPr>
        <p:spPr/>
        <p:txBody>
          <a:bodyPr/>
          <a:lstStyle>
            <a:lvl1pPr>
              <a:defRPr/>
            </a:lvl1pPr>
          </a:lstStyle>
          <a:p>
            <a:pPr>
              <a:defRPr/>
            </a:pPr>
            <a:fld id="{9A7CB1A8-12A6-435D-A400-883F1F783496}" type="datetimeFigureOut">
              <a:rPr lang="ja-JP" altLang="en-US"/>
              <a:pPr>
                <a:defRPr/>
              </a:pPr>
              <a:t>2018/5/30</a:t>
            </a:fld>
            <a:endParaRPr lang="ja-JP" altLang="en-US"/>
          </a:p>
        </p:txBody>
      </p:sp>
      <p:sp>
        <p:nvSpPr>
          <p:cNvPr id="6" name="Footer Placeholder 4">
            <a:extLst>
              <a:ext uri="{FF2B5EF4-FFF2-40B4-BE49-F238E27FC236}">
                <a16:creationId xmlns:a16="http://schemas.microsoft.com/office/drawing/2014/main" id="{6D340AAD-764B-4246-9768-0BF156BAFBB0}"/>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4C9C47C0-EA1B-4224-8420-77E485CAE16D}"/>
              </a:ext>
            </a:extLst>
          </p:cNvPr>
          <p:cNvSpPr>
            <a:spLocks noGrp="1"/>
          </p:cNvSpPr>
          <p:nvPr>
            <p:ph type="sldNum" sz="quarter" idx="12"/>
          </p:nvPr>
        </p:nvSpPr>
        <p:spPr/>
        <p:txBody>
          <a:bodyPr/>
          <a:lstStyle>
            <a:lvl1pPr>
              <a:defRPr/>
            </a:lvl1pPr>
          </a:lstStyle>
          <a:p>
            <a:pPr>
              <a:defRPr/>
            </a:pPr>
            <a:fld id="{76A654EF-00FC-471A-A53E-C19B9F3E1F33}" type="slidenum">
              <a:rPr lang="ja-JP" altLang="en-US"/>
              <a:pPr>
                <a:defRPr/>
              </a:pPr>
              <a:t>‹#›</a:t>
            </a:fld>
            <a:endParaRPr lang="ja-JP" altLang="en-US"/>
          </a:p>
        </p:txBody>
      </p:sp>
    </p:spTree>
    <p:extLst>
      <p:ext uri="{BB962C8B-B14F-4D97-AF65-F5344CB8AC3E}">
        <p14:creationId xmlns:p14="http://schemas.microsoft.com/office/powerpoint/2010/main" val="2276220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3">
            <a:extLst>
              <a:ext uri="{FF2B5EF4-FFF2-40B4-BE49-F238E27FC236}">
                <a16:creationId xmlns:a16="http://schemas.microsoft.com/office/drawing/2014/main" id="{6AB8BFBB-4DA5-4208-8C73-FC94144E5A9D}"/>
              </a:ext>
            </a:extLst>
          </p:cNvPr>
          <p:cNvSpPr>
            <a:spLocks noGrp="1"/>
          </p:cNvSpPr>
          <p:nvPr>
            <p:ph type="dt" sz="half" idx="10"/>
          </p:nvPr>
        </p:nvSpPr>
        <p:spPr/>
        <p:txBody>
          <a:bodyPr/>
          <a:lstStyle>
            <a:lvl1pPr>
              <a:defRPr/>
            </a:lvl1pPr>
          </a:lstStyle>
          <a:p>
            <a:pPr>
              <a:defRPr/>
            </a:pPr>
            <a:fld id="{85892F4A-2B3E-469B-8E51-33BCCD75C537}" type="datetimeFigureOut">
              <a:rPr lang="ja-JP" altLang="en-US"/>
              <a:pPr>
                <a:defRPr/>
              </a:pPr>
              <a:t>2018/5/30</a:t>
            </a:fld>
            <a:endParaRPr lang="ja-JP" altLang="en-US"/>
          </a:p>
        </p:txBody>
      </p:sp>
      <p:sp>
        <p:nvSpPr>
          <p:cNvPr id="6" name="Footer Placeholder 4">
            <a:extLst>
              <a:ext uri="{FF2B5EF4-FFF2-40B4-BE49-F238E27FC236}">
                <a16:creationId xmlns:a16="http://schemas.microsoft.com/office/drawing/2014/main" id="{3556C383-EBD8-406F-9242-9F431117EFCE}"/>
              </a:ext>
            </a:extLst>
          </p:cNvPr>
          <p:cNvSpPr>
            <a:spLocks noGrp="1"/>
          </p:cNvSpPr>
          <p:nvPr>
            <p:ph type="ftr" sz="quarter" idx="11"/>
          </p:nvPr>
        </p:nvSpPr>
        <p:spPr/>
        <p:txBody>
          <a:bodyPr/>
          <a:lstStyle>
            <a:lvl1pPr>
              <a:defRPr/>
            </a:lvl1pPr>
          </a:lstStyle>
          <a:p>
            <a:pPr>
              <a:defRPr/>
            </a:pPr>
            <a:endParaRPr lang="ja-JP" altLang="en-US"/>
          </a:p>
        </p:txBody>
      </p:sp>
      <p:sp>
        <p:nvSpPr>
          <p:cNvPr id="7" name="Slide Number Placeholder 5">
            <a:extLst>
              <a:ext uri="{FF2B5EF4-FFF2-40B4-BE49-F238E27FC236}">
                <a16:creationId xmlns:a16="http://schemas.microsoft.com/office/drawing/2014/main" id="{0E849729-CAD9-4DDA-B797-8DBCE878667F}"/>
              </a:ext>
            </a:extLst>
          </p:cNvPr>
          <p:cNvSpPr>
            <a:spLocks noGrp="1"/>
          </p:cNvSpPr>
          <p:nvPr>
            <p:ph type="sldNum" sz="quarter" idx="12"/>
          </p:nvPr>
        </p:nvSpPr>
        <p:spPr/>
        <p:txBody>
          <a:bodyPr/>
          <a:lstStyle>
            <a:lvl1pPr>
              <a:defRPr/>
            </a:lvl1pPr>
          </a:lstStyle>
          <a:p>
            <a:pPr>
              <a:defRPr/>
            </a:pPr>
            <a:fld id="{87D183FB-B4BD-4956-A659-95E1E8379107}" type="slidenum">
              <a:rPr lang="ja-JP" altLang="en-US"/>
              <a:pPr>
                <a:defRPr/>
              </a:pPr>
              <a:t>‹#›</a:t>
            </a:fld>
            <a:endParaRPr lang="ja-JP" altLang="en-US"/>
          </a:p>
        </p:txBody>
      </p:sp>
    </p:spTree>
    <p:extLst>
      <p:ext uri="{BB962C8B-B14F-4D97-AF65-F5344CB8AC3E}">
        <p14:creationId xmlns:p14="http://schemas.microsoft.com/office/powerpoint/2010/main" val="1529121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BF83068-2AF3-4BD8-A494-C174E972684E}"/>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AEB66746-F760-427E-83F7-DA23064313D6}"/>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62100046-8584-41EC-AB18-272C415A553E}"/>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a:solidFill>
                  <a:schemeClr val="tx1">
                    <a:tint val="75000"/>
                  </a:schemeClr>
                </a:solidFill>
                <a:latin typeface="+mn-lt"/>
              </a:defRPr>
            </a:lvl1pPr>
          </a:lstStyle>
          <a:p>
            <a:pPr>
              <a:defRPr/>
            </a:pPr>
            <a:fld id="{B39652C3-6236-4929-B4DB-51EFBC10CC89}" type="datetimeFigureOut">
              <a:rPr lang="ja-JP" altLang="en-US"/>
              <a:pPr>
                <a:defRPr/>
              </a:pPr>
              <a:t>2018/5/30</a:t>
            </a:fld>
            <a:endParaRPr lang="ja-JP" altLang="en-US"/>
          </a:p>
        </p:txBody>
      </p:sp>
      <p:sp>
        <p:nvSpPr>
          <p:cNvPr id="5" name="Footer Placeholder 4">
            <a:extLst>
              <a:ext uri="{FF2B5EF4-FFF2-40B4-BE49-F238E27FC236}">
                <a16:creationId xmlns:a16="http://schemas.microsoft.com/office/drawing/2014/main" id="{B03A4D56-91B6-48CD-831B-5E1C1FAE9D59}"/>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F7A38E50-87E1-4872-8031-B2FEB442A5F7}"/>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kumimoji="1" sz="1200">
                <a:solidFill>
                  <a:schemeClr val="tx1">
                    <a:tint val="75000"/>
                  </a:schemeClr>
                </a:solidFill>
                <a:latin typeface="+mn-lt"/>
              </a:defRPr>
            </a:lvl1pPr>
          </a:lstStyle>
          <a:p>
            <a:pPr>
              <a:defRPr/>
            </a:pPr>
            <a:fld id="{A083575A-BB30-4F86-ACDA-E4A92AFE232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1712E8EA-AB77-4936-A8BC-E7B701397BCB}"/>
              </a:ext>
            </a:extLst>
          </p:cNvPr>
          <p:cNvGraphicFramePr>
            <a:graphicFrameLocks noGrp="1"/>
          </p:cNvGraphicFramePr>
          <p:nvPr>
            <p:extLst>
              <p:ext uri="{D42A27DB-BD31-4B8C-83A1-F6EECF244321}">
                <p14:modId xmlns:p14="http://schemas.microsoft.com/office/powerpoint/2010/main" val="630438050"/>
              </p:ext>
            </p:extLst>
          </p:nvPr>
        </p:nvGraphicFramePr>
        <p:xfrm>
          <a:off x="125506" y="630239"/>
          <a:ext cx="8866094" cy="6137274"/>
        </p:xfrm>
        <a:graphic>
          <a:graphicData uri="http://schemas.openxmlformats.org/drawingml/2006/table">
            <a:tbl>
              <a:tblPr/>
              <a:tblGrid>
                <a:gridCol w="4424209">
                  <a:extLst>
                    <a:ext uri="{9D8B030D-6E8A-4147-A177-3AD203B41FA5}">
                      <a16:colId xmlns:a16="http://schemas.microsoft.com/office/drawing/2014/main" val="868509896"/>
                    </a:ext>
                  </a:extLst>
                </a:gridCol>
                <a:gridCol w="4441885">
                  <a:extLst>
                    <a:ext uri="{9D8B030D-6E8A-4147-A177-3AD203B41FA5}">
                      <a16:colId xmlns:a16="http://schemas.microsoft.com/office/drawing/2014/main" val="4173854699"/>
                    </a:ext>
                  </a:extLst>
                </a:gridCol>
              </a:tblGrid>
              <a:tr h="38118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強み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(Strengths)</a:t>
                      </a:r>
                      <a:endParaRPr lang="en-US" sz="2000" dirty="0">
                        <a:solidFill>
                          <a:schemeClr val="bg1"/>
                        </a:solidFill>
                        <a:effectLst/>
                        <a:latin typeface="HGS創英角ｺﾞｼｯｸUB" panose="020B0900000000000000" pitchFamily="50" charset="-128"/>
                        <a:ea typeface="HGS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弱み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(Weaknesses)</a:t>
                      </a:r>
                      <a:endParaRPr lang="en-US" sz="2000" dirty="0">
                        <a:solidFill>
                          <a:schemeClr val="bg1"/>
                        </a:solidFill>
                        <a:effectLst/>
                        <a:latin typeface="HGS創英角ｺﾞｼｯｸUB" panose="020B0900000000000000" pitchFamily="50" charset="-128"/>
                        <a:ea typeface="HGS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2570000208"/>
                  </a:ext>
                </a:extLst>
              </a:tr>
              <a:tr h="2896173">
                <a:tc>
                  <a:txBody>
                    <a:bodyPr/>
                    <a:lstStyle/>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年齢が</a:t>
                      </a:r>
                      <a:r>
                        <a:rPr kumimoji="1" lang="en-US" altLang="ja-JP" sz="1800" b="0" i="0" kern="1200" dirty="0">
                          <a:solidFill>
                            <a:schemeClr val="tx1"/>
                          </a:solidFill>
                          <a:effectLst/>
                          <a:latin typeface="+mn-lt"/>
                          <a:ea typeface="+mn-ea"/>
                          <a:cs typeface="+mn-cs"/>
                        </a:rPr>
                        <a:t>20</a:t>
                      </a:r>
                      <a:r>
                        <a:rPr kumimoji="1" lang="ja-JP" altLang="en-US" sz="1800" b="0" i="0" kern="1200" dirty="0">
                          <a:solidFill>
                            <a:schemeClr val="tx1"/>
                          </a:solidFill>
                          <a:effectLst/>
                          <a:latin typeface="+mn-lt"/>
                          <a:ea typeface="+mn-ea"/>
                          <a:cs typeface="+mn-cs"/>
                        </a:rPr>
                        <a:t>歳代後半である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大学で糖尿病についての卒業論文を執筆している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探究心が強く、責任感があり、一生懸命取り組む</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褥瘡委員会に所属していた</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在宅での看護の経験がある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スキルアップに積極的</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患者さんの話をよく聞くことができ、じっくりと関わりたいと考えている</a:t>
                      </a:r>
                      <a:endParaRPr lang="en-US" sz="2000" dirty="0">
                        <a:solidFill>
                          <a:schemeClr val="tx1">
                            <a:lumMod val="85000"/>
                            <a:lumOff val="15000"/>
                          </a:schemeClr>
                        </a:solidFill>
                        <a:effectLst/>
                        <a:latin typeface="HGP創英角ｺﾞｼｯｸUB" panose="020B0900000000000000" pitchFamily="50" charset="-128"/>
                        <a:ea typeface="HGP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家庭では妻および母親の役割があり、夜勤ができないことや急な勤務変更などを依頼せざるを得ない場合がある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臨床経験が少ない、看護研究実績がない</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精神疾患を患っている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上司とのアサーティブなコミュニケーションスキルが未熟である</a:t>
                      </a:r>
                    </a:p>
                    <a:p>
                      <a:pPr algn="ctr"/>
                      <a:endParaRPr lang="en-US" sz="2000" dirty="0">
                        <a:solidFill>
                          <a:schemeClr val="tx1">
                            <a:lumMod val="85000"/>
                            <a:lumOff val="15000"/>
                          </a:schemeClr>
                        </a:solidFill>
                        <a:effectLst/>
                        <a:latin typeface="HGP創英角ｺﾞｼｯｸUB" panose="020B0900000000000000" pitchFamily="50" charset="-128"/>
                        <a:ea typeface="HGP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051794972"/>
                  </a:ext>
                </a:extLst>
              </a:tr>
              <a:tr h="411683">
                <a:tc>
                  <a:txBody>
                    <a:bodyPr/>
                    <a:lstStyle/>
                    <a:p>
                      <a:pPr algn="ct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機会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a:t>
                      </a:r>
                      <a:r>
                        <a:rPr lang="en-US" sz="2000" dirty="0">
                          <a:solidFill>
                            <a:schemeClr val="bg1"/>
                          </a:solidFill>
                          <a:effectLst/>
                          <a:latin typeface="HGS創英角ｺﾞｼｯｸUB" panose="020B0900000000000000" pitchFamily="50" charset="-128"/>
                          <a:ea typeface="HGS創英角ｺﾞｼｯｸUB" panose="020B0900000000000000" pitchFamily="50" charset="-128"/>
                        </a:rPr>
                        <a:t>Opportunities)</a:t>
                      </a:r>
                    </a:p>
                  </a:txBody>
                  <a:tcPr marL="53336" marR="53336" marT="53339" marB="53339"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c>
                  <a:txBody>
                    <a:bodyPr/>
                    <a:lstStyle/>
                    <a:p>
                      <a:pPr algn="ct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脅威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a:t>
                      </a:r>
                      <a:r>
                        <a:rPr lang="en-US" sz="2000" dirty="0">
                          <a:solidFill>
                            <a:schemeClr val="bg1"/>
                          </a:solidFill>
                          <a:effectLst/>
                          <a:latin typeface="HGS創英角ｺﾞｼｯｸUB" panose="020B0900000000000000" pitchFamily="50" charset="-128"/>
                          <a:ea typeface="HGS創英角ｺﾞｼｯｸUB" panose="020B0900000000000000" pitchFamily="50" charset="-128"/>
                        </a:rPr>
                        <a:t>Threats)</a:t>
                      </a:r>
                    </a:p>
                  </a:txBody>
                  <a:tcPr marL="53336" marR="53336" marT="53339" marB="53339"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3096256016"/>
                  </a:ext>
                </a:extLst>
              </a:tr>
              <a:tr h="2448230">
                <a:tc>
                  <a:txBody>
                    <a:bodyPr/>
                    <a:lstStyle/>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急性期から在宅看護まで幅広い領域を得意としている精神科病院である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日勤のみの求人がある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育児休業取得者が多いなどの子育て世代に理解のある職場である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残業がほとんどない</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教育、研修制度が充実している</a:t>
                      </a: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給料水準が低い</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公休が少ない</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精神科のみを取り扱う病院である</a:t>
                      </a:r>
                    </a:p>
                    <a:p>
                      <a:pPr marL="285750" indent="-285750">
                        <a:buFont typeface="Arial" panose="020B0604020202020204" pitchFamily="34" charset="0"/>
                        <a:buChar char="•"/>
                      </a:pPr>
                      <a:r>
                        <a:rPr kumimoji="1" lang="ja-JP" altLang="en-US" sz="1800" b="0" i="0" kern="1200" dirty="0">
                          <a:solidFill>
                            <a:schemeClr val="tx1"/>
                          </a:solidFill>
                          <a:effectLst/>
                          <a:latin typeface="+mn-lt"/>
                          <a:ea typeface="+mn-ea"/>
                          <a:cs typeface="+mn-cs"/>
                        </a:rPr>
                        <a:t>精神疾患患者への退院支援、在宅へ移行する動きがあり、在院日数が減少傾向にある</a:t>
                      </a:r>
                      <a:endParaRPr lang="en-US" sz="2000" dirty="0">
                        <a:solidFill>
                          <a:schemeClr val="tx1">
                            <a:lumMod val="95000"/>
                            <a:lumOff val="5000"/>
                          </a:schemeClr>
                        </a:solidFill>
                        <a:effectLst/>
                        <a:latin typeface="HGP創英角ｺﾞｼｯｸUB" panose="020B0900000000000000" pitchFamily="50" charset="-128"/>
                        <a:ea typeface="HGP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253832290"/>
                  </a:ext>
                </a:extLst>
              </a:tr>
            </a:tbl>
          </a:graphicData>
        </a:graphic>
      </p:graphicFrame>
      <p:sp>
        <p:nvSpPr>
          <p:cNvPr id="3075" name="テキスト ボックス 4">
            <a:extLst>
              <a:ext uri="{FF2B5EF4-FFF2-40B4-BE49-F238E27FC236}">
                <a16:creationId xmlns:a16="http://schemas.microsoft.com/office/drawing/2014/main" id="{183D4FB3-DD4F-4F58-B722-631A68C4DF7E}"/>
              </a:ext>
            </a:extLst>
          </p:cNvPr>
          <p:cNvSpPr txBox="1">
            <a:spLocks noChangeArrowheads="1"/>
          </p:cNvSpPr>
          <p:nvPr/>
        </p:nvSpPr>
        <p:spPr bwMode="auto">
          <a:xfrm>
            <a:off x="0" y="90488"/>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ja-JP" sz="3200" b="1" dirty="0">
                <a:solidFill>
                  <a:srgbClr val="0070C0"/>
                </a:solidFill>
                <a:latin typeface="メイリオ" panose="020B0604030504040204" pitchFamily="50" charset="-128"/>
                <a:ea typeface="メイリオ" panose="020B0604030504040204" pitchFamily="50" charset="-128"/>
              </a:rPr>
              <a:t>SWOT</a:t>
            </a:r>
            <a:r>
              <a:rPr lang="ja-JP" altLang="en-US" sz="3200" b="1" dirty="0">
                <a:solidFill>
                  <a:srgbClr val="0070C0"/>
                </a:solidFill>
                <a:latin typeface="メイリオ" panose="020B0604030504040204" pitchFamily="50" charset="-128"/>
                <a:ea typeface="メイリオ" panose="020B0604030504040204" pitchFamily="50" charset="-128"/>
              </a:rPr>
              <a:t>分析 看護師 転職例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1712E8EA-AB77-4936-A8BC-E7B701397BCB}"/>
              </a:ext>
            </a:extLst>
          </p:cNvPr>
          <p:cNvGraphicFramePr>
            <a:graphicFrameLocks noGrp="1"/>
          </p:cNvGraphicFramePr>
          <p:nvPr>
            <p:extLst>
              <p:ext uri="{D42A27DB-BD31-4B8C-83A1-F6EECF244321}">
                <p14:modId xmlns:p14="http://schemas.microsoft.com/office/powerpoint/2010/main" val="1854892815"/>
              </p:ext>
            </p:extLst>
          </p:nvPr>
        </p:nvGraphicFramePr>
        <p:xfrm>
          <a:off x="125506" y="630239"/>
          <a:ext cx="8866094" cy="6137274"/>
        </p:xfrm>
        <a:graphic>
          <a:graphicData uri="http://schemas.openxmlformats.org/drawingml/2006/table">
            <a:tbl>
              <a:tblPr/>
              <a:tblGrid>
                <a:gridCol w="4424209">
                  <a:extLst>
                    <a:ext uri="{9D8B030D-6E8A-4147-A177-3AD203B41FA5}">
                      <a16:colId xmlns:a16="http://schemas.microsoft.com/office/drawing/2014/main" val="868509896"/>
                    </a:ext>
                  </a:extLst>
                </a:gridCol>
                <a:gridCol w="4441885">
                  <a:extLst>
                    <a:ext uri="{9D8B030D-6E8A-4147-A177-3AD203B41FA5}">
                      <a16:colId xmlns:a16="http://schemas.microsoft.com/office/drawing/2014/main" val="4173854699"/>
                    </a:ext>
                  </a:extLst>
                </a:gridCol>
              </a:tblGrid>
              <a:tr h="38118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強み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(Strengths)</a:t>
                      </a:r>
                      <a:endParaRPr lang="en-US" sz="2000" dirty="0">
                        <a:solidFill>
                          <a:schemeClr val="bg1"/>
                        </a:solidFill>
                        <a:effectLst/>
                        <a:latin typeface="HGS創英角ｺﾞｼｯｸUB" panose="020B0900000000000000" pitchFamily="50" charset="-128"/>
                        <a:ea typeface="HGS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弱み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(Weaknesses)</a:t>
                      </a:r>
                      <a:endParaRPr lang="en-US" sz="2000" dirty="0">
                        <a:solidFill>
                          <a:schemeClr val="bg1"/>
                        </a:solidFill>
                        <a:effectLst/>
                        <a:latin typeface="HGS創英角ｺﾞｼｯｸUB" panose="020B0900000000000000" pitchFamily="50" charset="-128"/>
                        <a:ea typeface="HGS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2570000208"/>
                  </a:ext>
                </a:extLst>
              </a:tr>
              <a:tr h="2896173">
                <a:tc>
                  <a:txBody>
                    <a:bodyPr/>
                    <a:lstStyle/>
                    <a:p>
                      <a:pPr marL="285750" indent="-285750">
                        <a:buFont typeface="Arial" panose="020B0604020202020204" pitchFamily="34" charset="0"/>
                        <a:buChar char="•"/>
                      </a:pPr>
                      <a:endParaRPr lang="en-US" sz="2000" dirty="0">
                        <a:solidFill>
                          <a:schemeClr val="tx1">
                            <a:lumMod val="85000"/>
                            <a:lumOff val="15000"/>
                          </a:schemeClr>
                        </a:solidFill>
                        <a:effectLst/>
                        <a:latin typeface="HGP創英角ｺﾞｼｯｸUB" panose="020B0900000000000000" pitchFamily="50" charset="-128"/>
                        <a:ea typeface="HGP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tc>
                  <a:txBody>
                    <a:bodyPr/>
                    <a:lstStyle/>
                    <a:p>
                      <a:pPr algn="ctr"/>
                      <a:endParaRPr lang="en-US" sz="2000" dirty="0">
                        <a:solidFill>
                          <a:schemeClr val="tx1">
                            <a:lumMod val="85000"/>
                            <a:lumOff val="15000"/>
                          </a:schemeClr>
                        </a:solidFill>
                        <a:effectLst/>
                        <a:latin typeface="HGP創英角ｺﾞｼｯｸUB" panose="020B0900000000000000" pitchFamily="50" charset="-128"/>
                        <a:ea typeface="HGP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3051794972"/>
                  </a:ext>
                </a:extLst>
              </a:tr>
              <a:tr h="411683">
                <a:tc>
                  <a:txBody>
                    <a:bodyPr/>
                    <a:lstStyle/>
                    <a:p>
                      <a:pPr algn="ct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機会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a:t>
                      </a:r>
                      <a:r>
                        <a:rPr lang="en-US" sz="2000" dirty="0">
                          <a:solidFill>
                            <a:schemeClr val="bg1"/>
                          </a:solidFill>
                          <a:effectLst/>
                          <a:latin typeface="HGS創英角ｺﾞｼｯｸUB" panose="020B0900000000000000" pitchFamily="50" charset="-128"/>
                          <a:ea typeface="HGS創英角ｺﾞｼｯｸUB" panose="020B0900000000000000" pitchFamily="50" charset="-128"/>
                        </a:rPr>
                        <a:t>Opportunities)</a:t>
                      </a:r>
                    </a:p>
                  </a:txBody>
                  <a:tcPr marL="53336" marR="53336" marT="53339" marB="53339"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tc>
                  <a:txBody>
                    <a:bodyPr/>
                    <a:lstStyle/>
                    <a:p>
                      <a:pPr algn="ctr"/>
                      <a:r>
                        <a:rPr lang="ja-JP" altLang="en-US" sz="2000" dirty="0">
                          <a:solidFill>
                            <a:schemeClr val="bg1"/>
                          </a:solidFill>
                          <a:effectLst/>
                          <a:latin typeface="HGS創英角ｺﾞｼｯｸUB" panose="020B0900000000000000" pitchFamily="50" charset="-128"/>
                          <a:ea typeface="HGS創英角ｺﾞｼｯｸUB" panose="020B0900000000000000" pitchFamily="50" charset="-128"/>
                        </a:rPr>
                        <a:t>脅威 </a:t>
                      </a:r>
                      <a:r>
                        <a:rPr lang="en-US" altLang="ja-JP" sz="2000" dirty="0">
                          <a:solidFill>
                            <a:schemeClr val="bg1"/>
                          </a:solidFill>
                          <a:effectLst/>
                          <a:latin typeface="HGS創英角ｺﾞｼｯｸUB" panose="020B0900000000000000" pitchFamily="50" charset="-128"/>
                          <a:ea typeface="HGS創英角ｺﾞｼｯｸUB" panose="020B0900000000000000" pitchFamily="50" charset="-128"/>
                        </a:rPr>
                        <a:t>(</a:t>
                      </a:r>
                      <a:r>
                        <a:rPr lang="en-US" sz="2000" dirty="0">
                          <a:solidFill>
                            <a:schemeClr val="bg1"/>
                          </a:solidFill>
                          <a:effectLst/>
                          <a:latin typeface="HGS創英角ｺﾞｼｯｸUB" panose="020B0900000000000000" pitchFamily="50" charset="-128"/>
                          <a:ea typeface="HGS創英角ｺﾞｼｯｸUB" panose="020B0900000000000000" pitchFamily="50" charset="-128"/>
                        </a:rPr>
                        <a:t>Threats)</a:t>
                      </a:r>
                    </a:p>
                  </a:txBody>
                  <a:tcPr marL="53336" marR="53336" marT="53339" marB="53339"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3096256016"/>
                  </a:ext>
                </a:extLst>
              </a:tr>
              <a:tr h="2448230">
                <a:tc>
                  <a:txBody>
                    <a:bodyPr/>
                    <a:lstStyle/>
                    <a:p>
                      <a:pPr marL="285750" indent="-285750">
                        <a:buFont typeface="Arial" panose="020B0604020202020204" pitchFamily="34" charset="0"/>
                        <a:buChar char="•"/>
                      </a:pPr>
                      <a:endParaRPr kumimoji="1" lang="ja-JP" altLang="en-US" sz="1800" b="0" i="0" kern="1200" dirty="0">
                        <a:solidFill>
                          <a:schemeClr val="tx1"/>
                        </a:solidFill>
                        <a:effectLst/>
                        <a:latin typeface="+mn-lt"/>
                        <a:ea typeface="+mn-ea"/>
                        <a:cs typeface="+mn-cs"/>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285750" indent="-285750">
                        <a:buFont typeface="Arial" panose="020B0604020202020204" pitchFamily="34" charset="0"/>
                        <a:buChar char="•"/>
                      </a:pPr>
                      <a:endParaRPr lang="en-US" sz="2000" dirty="0">
                        <a:solidFill>
                          <a:schemeClr val="tx1">
                            <a:lumMod val="95000"/>
                            <a:lumOff val="5000"/>
                          </a:schemeClr>
                        </a:solidFill>
                        <a:effectLst/>
                        <a:latin typeface="HGP創英角ｺﾞｼｯｸUB" panose="020B0900000000000000" pitchFamily="50" charset="-128"/>
                        <a:ea typeface="HGP創英角ｺﾞｼｯｸUB" panose="020B0900000000000000" pitchFamily="50" charset="-128"/>
                      </a:endParaRPr>
                    </a:p>
                  </a:txBody>
                  <a:tcPr marL="38097" marR="38097" marT="38100" marB="381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3253832290"/>
                  </a:ext>
                </a:extLst>
              </a:tr>
            </a:tbl>
          </a:graphicData>
        </a:graphic>
      </p:graphicFrame>
      <p:sp>
        <p:nvSpPr>
          <p:cNvPr id="3075" name="テキスト ボックス 4">
            <a:extLst>
              <a:ext uri="{FF2B5EF4-FFF2-40B4-BE49-F238E27FC236}">
                <a16:creationId xmlns:a16="http://schemas.microsoft.com/office/drawing/2014/main" id="{183D4FB3-DD4F-4F58-B722-631A68C4DF7E}"/>
              </a:ext>
            </a:extLst>
          </p:cNvPr>
          <p:cNvSpPr txBox="1">
            <a:spLocks noChangeArrowheads="1"/>
          </p:cNvSpPr>
          <p:nvPr/>
        </p:nvSpPr>
        <p:spPr bwMode="auto">
          <a:xfrm>
            <a:off x="0" y="90488"/>
            <a:ext cx="9144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en-US" altLang="ja-JP" sz="3200" b="1" dirty="0">
                <a:solidFill>
                  <a:srgbClr val="0070C0"/>
                </a:solidFill>
                <a:latin typeface="メイリオ" panose="020B0604030504040204" pitchFamily="50" charset="-128"/>
                <a:ea typeface="メイリオ" panose="020B0604030504040204" pitchFamily="50" charset="-128"/>
              </a:rPr>
              <a:t>SWOT</a:t>
            </a:r>
            <a:r>
              <a:rPr lang="ja-JP" altLang="en-US" sz="3200" b="1" dirty="0">
                <a:solidFill>
                  <a:srgbClr val="0070C0"/>
                </a:solidFill>
                <a:latin typeface="メイリオ" panose="020B0604030504040204" pitchFamily="50" charset="-128"/>
                <a:ea typeface="メイリオ" panose="020B0604030504040204" pitchFamily="50" charset="-128"/>
              </a:rPr>
              <a:t>分析</a:t>
            </a:r>
          </a:p>
        </p:txBody>
      </p:sp>
    </p:spTree>
    <p:extLst>
      <p:ext uri="{BB962C8B-B14F-4D97-AF65-F5344CB8AC3E}">
        <p14:creationId xmlns:p14="http://schemas.microsoft.com/office/powerpoint/2010/main" val="170287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143CC7CD-B50D-46EF-8DE3-68841F2FD82F}"/>
              </a:ext>
            </a:extLst>
          </p:cNvPr>
          <p:cNvGraphicFramePr>
            <a:graphicFrameLocks noGrp="1"/>
          </p:cNvGraphicFramePr>
          <p:nvPr>
            <p:extLst>
              <p:ext uri="{D42A27DB-BD31-4B8C-83A1-F6EECF244321}">
                <p14:modId xmlns:p14="http://schemas.microsoft.com/office/powerpoint/2010/main" val="354835706"/>
              </p:ext>
            </p:extLst>
          </p:nvPr>
        </p:nvGraphicFramePr>
        <p:xfrm>
          <a:off x="188258" y="461665"/>
          <a:ext cx="8767483" cy="6296100"/>
        </p:xfrm>
        <a:graphic>
          <a:graphicData uri="http://schemas.openxmlformats.org/drawingml/2006/table">
            <a:tbl>
              <a:tblPr>
                <a:tableStyleId>{327F97BB-C833-4FB7-BDE5-3F7075034690}</a:tableStyleId>
              </a:tblPr>
              <a:tblGrid>
                <a:gridCol w="2924383">
                  <a:extLst>
                    <a:ext uri="{9D8B030D-6E8A-4147-A177-3AD203B41FA5}">
                      <a16:colId xmlns:a16="http://schemas.microsoft.com/office/drawing/2014/main" val="868509896"/>
                    </a:ext>
                  </a:extLst>
                </a:gridCol>
                <a:gridCol w="2921550">
                  <a:extLst>
                    <a:ext uri="{9D8B030D-6E8A-4147-A177-3AD203B41FA5}">
                      <a16:colId xmlns:a16="http://schemas.microsoft.com/office/drawing/2014/main" val="4173854699"/>
                    </a:ext>
                  </a:extLst>
                </a:gridCol>
                <a:gridCol w="2921550">
                  <a:extLst>
                    <a:ext uri="{9D8B030D-6E8A-4147-A177-3AD203B41FA5}">
                      <a16:colId xmlns:a16="http://schemas.microsoft.com/office/drawing/2014/main" val="2021418936"/>
                    </a:ext>
                  </a:extLst>
                </a:gridCol>
              </a:tblGrid>
              <a:tr h="2031910">
                <a:tc>
                  <a:txBody>
                    <a:bodyPr/>
                    <a:lstStyle/>
                    <a:p>
                      <a:pPr algn="ctr"/>
                      <a:endParaRPr lang="en-US" sz="11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ja-JP" altLang="en-US" sz="1100" b="1" dirty="0">
                          <a:solidFill>
                            <a:srgbClr val="0070C0"/>
                          </a:solidFill>
                          <a:effectLst/>
                          <a:latin typeface="メイリオ" panose="020B0604030504040204" pitchFamily="50" charset="-128"/>
                          <a:ea typeface="メイリオ" panose="020B0604030504040204" pitchFamily="50" charset="-128"/>
                        </a:rPr>
                        <a:t>強み</a:t>
                      </a:r>
                      <a:r>
                        <a:rPr lang="ja-JP" altLang="en-US" sz="1100" dirty="0">
                          <a:solidFill>
                            <a:srgbClr val="0070C0"/>
                          </a:solidFill>
                          <a:effectLst/>
                          <a:latin typeface="メイリオ" panose="020B0604030504040204" pitchFamily="50" charset="-128"/>
                          <a:ea typeface="メイリオ" panose="020B0604030504040204" pitchFamily="50" charset="-128"/>
                        </a:rPr>
                        <a:t> </a:t>
                      </a:r>
                      <a:r>
                        <a:rPr lang="en-US" altLang="ja-JP" sz="1100" dirty="0">
                          <a:solidFill>
                            <a:srgbClr val="0070C0"/>
                          </a:solidFill>
                          <a:effectLst/>
                          <a:latin typeface="メイリオ" panose="020B0604030504040204" pitchFamily="50" charset="-128"/>
                          <a:ea typeface="メイリオ" panose="020B0604030504040204" pitchFamily="50" charset="-128"/>
                        </a:rPr>
                        <a:t>(Strengths)</a:t>
                      </a:r>
                    </a:p>
                    <a:p>
                      <a:pPr algn="ctr"/>
                      <a:endParaRPr lang="en-US" altLang="ja-JP" sz="1100"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年齢が</a:t>
                      </a:r>
                      <a:r>
                        <a:rPr kumimoji="1" lang="en-US" altLang="ja-JP" sz="1100" b="0" i="0" kern="1200" dirty="0">
                          <a:solidFill>
                            <a:schemeClr val="tx1"/>
                          </a:solidFill>
                          <a:effectLst/>
                          <a:latin typeface="+mn-lt"/>
                          <a:ea typeface="+mn-ea"/>
                          <a:cs typeface="+mn-cs"/>
                        </a:rPr>
                        <a:t>20</a:t>
                      </a:r>
                      <a:r>
                        <a:rPr kumimoji="1" lang="ja-JP" altLang="en-US" sz="1100" b="0" i="0" kern="1200" dirty="0">
                          <a:solidFill>
                            <a:schemeClr val="tx1"/>
                          </a:solidFill>
                          <a:effectLst/>
                          <a:latin typeface="+mn-lt"/>
                          <a:ea typeface="+mn-ea"/>
                          <a:cs typeface="+mn-cs"/>
                        </a:rPr>
                        <a:t>歳代後半である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大学で糖尿病についての卒業論文を執筆している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探究心が強く、責任感があり、一生懸命取り組む</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褥瘡委員会に所属していた</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在宅での看護の経験がある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スキルアップに積極的</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患者さんの話をよく聞くことができ、じっくりと関わりたいと考えている</a:t>
                      </a:r>
                      <a:endParaRPr lang="en-US" altLang="ja-JP" sz="1100" dirty="0">
                        <a:solidFill>
                          <a:schemeClr val="tx1">
                            <a:lumMod val="85000"/>
                            <a:lumOff val="15000"/>
                          </a:schemeClr>
                        </a:solidFill>
                        <a:effectLst/>
                        <a:latin typeface="HGP創英角ｺﾞｼｯｸUB" panose="020B0900000000000000" pitchFamily="50" charset="-128"/>
                        <a:ea typeface="HGP創英角ｺﾞｼｯｸUB" panose="020B0900000000000000"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100" b="1" dirty="0">
                          <a:solidFill>
                            <a:srgbClr val="0070C0"/>
                          </a:solidFill>
                          <a:effectLst/>
                          <a:latin typeface="メイリオ" panose="020B0604030504040204" pitchFamily="50" charset="-128"/>
                          <a:ea typeface="メイリオ" panose="020B0604030504040204" pitchFamily="50" charset="-128"/>
                        </a:rPr>
                        <a:t>弱み </a:t>
                      </a:r>
                      <a:r>
                        <a:rPr lang="en-US" altLang="ja-JP" sz="1100" b="1" dirty="0">
                          <a:solidFill>
                            <a:srgbClr val="0070C0"/>
                          </a:solidFill>
                          <a:effectLst/>
                          <a:latin typeface="メイリオ" panose="020B0604030504040204" pitchFamily="50" charset="-128"/>
                          <a:ea typeface="メイリオ" panose="020B0604030504040204" pitchFamily="50" charset="-128"/>
                        </a:rPr>
                        <a:t>(Weaknesses)</a:t>
                      </a:r>
                    </a:p>
                    <a:p>
                      <a:pPr algn="ctr"/>
                      <a:endParaRPr lang="en-US" altLang="ja-JP" sz="1100" b="1"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家庭では妻および母親の役割があり、夜勤ができないことや急な勤務変更などを依頼せざるを得ない場合がある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臨床経験が少ない、看護研究実績がない</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精神疾患を患っている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上司とのアサーティブなコミュニケーションスキルが未熟である</a:t>
                      </a:r>
                    </a:p>
                    <a:p>
                      <a:pPr marL="177800" indent="-177800" algn="l">
                        <a:buFont typeface="Arial" panose="020B0604020202020204" pitchFamily="34" charset="0"/>
                        <a:buChar char="•"/>
                      </a:pPr>
                      <a:endParaRPr lang="en-US" sz="11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0000208"/>
                  </a:ext>
                </a:extLst>
              </a:tr>
              <a:tr h="2521348">
                <a:tc>
                  <a:txBody>
                    <a:bodyPr/>
                    <a:lstStyle/>
                    <a:p>
                      <a:pPr algn="ctr"/>
                      <a:r>
                        <a:rPr lang="ja-JP" altLang="en-US" sz="1100" b="1" dirty="0">
                          <a:solidFill>
                            <a:srgbClr val="0070C0"/>
                          </a:solidFill>
                          <a:effectLst/>
                          <a:latin typeface="メイリオ" panose="020B0604030504040204" pitchFamily="50" charset="-128"/>
                          <a:ea typeface="メイリオ" panose="020B0604030504040204" pitchFamily="50" charset="-128"/>
                        </a:rPr>
                        <a:t>機会 </a:t>
                      </a:r>
                      <a:r>
                        <a:rPr lang="en-US" altLang="ja-JP" sz="1100" b="1" dirty="0">
                          <a:solidFill>
                            <a:srgbClr val="0070C0"/>
                          </a:solidFill>
                          <a:effectLst/>
                          <a:latin typeface="メイリオ" panose="020B0604030504040204" pitchFamily="50" charset="-128"/>
                          <a:ea typeface="メイリオ" panose="020B0604030504040204" pitchFamily="50" charset="-128"/>
                        </a:rPr>
                        <a:t>(</a:t>
                      </a:r>
                      <a:r>
                        <a:rPr lang="en-US" sz="1100" b="1" dirty="0">
                          <a:solidFill>
                            <a:srgbClr val="0070C0"/>
                          </a:solidFill>
                          <a:effectLst/>
                          <a:latin typeface="メイリオ" panose="020B0604030504040204" pitchFamily="50" charset="-128"/>
                          <a:ea typeface="メイリオ" panose="020B0604030504040204" pitchFamily="50" charset="-128"/>
                        </a:rPr>
                        <a:t>Opportunities)</a:t>
                      </a:r>
                    </a:p>
                    <a:p>
                      <a:pPr algn="ctr"/>
                      <a:endParaRPr lang="en-US" sz="1100" dirty="0">
                        <a:solidFill>
                          <a:srgbClr val="0070C0"/>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急性期から在宅看護まで幅広い領域を得意としている精神科病院である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日勤のみの求人がある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育児休業取得者が多いなどの子育て世代に理解のある職場である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残業がほとんどない</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教育、研修制度が充実している</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100" b="1" dirty="0">
                          <a:solidFill>
                            <a:srgbClr val="00B050"/>
                          </a:solidFill>
                          <a:effectLst/>
                          <a:latin typeface="メイリオ" panose="020B0604030504040204" pitchFamily="50" charset="-128"/>
                          <a:ea typeface="メイリオ" panose="020B0604030504040204" pitchFamily="50" charset="-128"/>
                        </a:rPr>
                        <a:t>強み</a:t>
                      </a:r>
                      <a:r>
                        <a:rPr lang="en-US" altLang="ja-JP" sz="1100" b="1" dirty="0">
                          <a:solidFill>
                            <a:srgbClr val="00B050"/>
                          </a:solidFill>
                          <a:effectLst/>
                          <a:latin typeface="メイリオ" panose="020B0604030504040204" pitchFamily="50" charset="-128"/>
                          <a:ea typeface="メイリオ" panose="020B0604030504040204" pitchFamily="50" charset="-128"/>
                        </a:rPr>
                        <a:t>×</a:t>
                      </a:r>
                      <a:r>
                        <a:rPr lang="ja-JP" altLang="en-US" sz="1100" b="1" dirty="0">
                          <a:solidFill>
                            <a:srgbClr val="00B050"/>
                          </a:solidFill>
                          <a:effectLst/>
                          <a:latin typeface="メイリオ" panose="020B0604030504040204" pitchFamily="50" charset="-128"/>
                          <a:ea typeface="メイリオ" panose="020B0604030504040204" pitchFamily="50" charset="-128"/>
                        </a:rPr>
                        <a:t>機会</a:t>
                      </a:r>
                      <a:endParaRPr lang="en-US" altLang="ja-JP" sz="1100" b="1" dirty="0">
                        <a:solidFill>
                          <a:srgbClr val="00B050"/>
                        </a:solidFill>
                        <a:effectLst/>
                        <a:latin typeface="メイリオ" panose="020B0604030504040204" pitchFamily="50" charset="-128"/>
                        <a:ea typeface="メイリオ" panose="020B0604030504040204" pitchFamily="50" charset="-128"/>
                      </a:endParaRPr>
                    </a:p>
                    <a:p>
                      <a:pPr algn="ctr"/>
                      <a:endParaRPr lang="en-US" sz="1100" b="1" dirty="0">
                        <a:solidFill>
                          <a:srgbClr val="00B050"/>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100" dirty="0">
                          <a:solidFill>
                            <a:srgbClr val="FF0000"/>
                          </a:solidFill>
                        </a:rPr>
                        <a:t>年齢が若く、また性格を活かし、さまざまな領域でスキルアップをすることができる</a:t>
                      </a:r>
                    </a:p>
                    <a:p>
                      <a:pPr marL="285750" indent="-285750">
                        <a:buFont typeface="Arial" panose="020B0604020202020204" pitchFamily="34" charset="0"/>
                        <a:buChar char="•"/>
                      </a:pPr>
                      <a:r>
                        <a:rPr lang="ja-JP" altLang="en-US" sz="1100" dirty="0">
                          <a:solidFill>
                            <a:srgbClr val="FF0000"/>
                          </a:solidFill>
                        </a:rPr>
                        <a:t>糖尿病についての研究および褥瘡についての知識があるため、身体管理についてそのスキルを活かすことができる</a:t>
                      </a:r>
                    </a:p>
                    <a:p>
                      <a:pPr marL="285750" indent="-285750">
                        <a:buFont typeface="Arial" panose="020B0604020202020204" pitchFamily="34" charset="0"/>
                        <a:buChar char="•"/>
                      </a:pPr>
                      <a:r>
                        <a:rPr lang="ja-JP" altLang="en-US" sz="1100" dirty="0">
                          <a:solidFill>
                            <a:srgbClr val="FF0000"/>
                          </a:solidFill>
                        </a:rPr>
                        <a:t>精神科の患者さんを対象とすることにより一人一人に寄り添う看護を実現できる</a:t>
                      </a:r>
                    </a:p>
                    <a:p>
                      <a:pPr marL="285750" indent="-285750">
                        <a:buFont typeface="Arial" panose="020B0604020202020204" pitchFamily="34" charset="0"/>
                        <a:buChar char="•"/>
                      </a:pPr>
                      <a:r>
                        <a:rPr lang="ja-JP" altLang="en-US" sz="1100" dirty="0">
                          <a:solidFill>
                            <a:srgbClr val="FF0000"/>
                          </a:solidFill>
                        </a:rPr>
                        <a:t>退院後を意識した看護を展開できる</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rgbClr val="00B050"/>
                          </a:solidFill>
                          <a:effectLst/>
                          <a:latin typeface="メイリオ" panose="020B0604030504040204" pitchFamily="50" charset="-128"/>
                          <a:ea typeface="メイリオ" panose="020B0604030504040204" pitchFamily="50" charset="-128"/>
                        </a:rPr>
                        <a:t>弱み</a:t>
                      </a:r>
                      <a:r>
                        <a:rPr lang="en-US" altLang="ja-JP" sz="1100" b="1" dirty="0">
                          <a:solidFill>
                            <a:srgbClr val="00B050"/>
                          </a:solidFill>
                          <a:effectLst/>
                          <a:latin typeface="メイリオ" panose="020B0604030504040204" pitchFamily="50" charset="-128"/>
                          <a:ea typeface="メイリオ" panose="020B0604030504040204" pitchFamily="50" charset="-128"/>
                        </a:rPr>
                        <a:t>×</a:t>
                      </a:r>
                      <a:r>
                        <a:rPr lang="ja-JP" altLang="en-US" sz="1100" b="1" dirty="0">
                          <a:solidFill>
                            <a:srgbClr val="00B050"/>
                          </a:solidFill>
                          <a:effectLst/>
                          <a:latin typeface="メイリオ" panose="020B0604030504040204" pitchFamily="50" charset="-128"/>
                          <a:ea typeface="メイリオ" panose="020B0604030504040204" pitchFamily="50" charset="-128"/>
                        </a:rPr>
                        <a:t>機会</a:t>
                      </a:r>
                      <a:endParaRPr lang="en-US" altLang="ja-JP" sz="1100" b="1" dirty="0">
                        <a:solidFill>
                          <a:srgbClr val="00B050"/>
                        </a:solidFill>
                        <a:effectLst/>
                        <a:latin typeface="メイリオ" panose="020B0604030504040204" pitchFamily="50" charset="-128"/>
                        <a:ea typeface="メイリオ" panose="020B0604030504040204" pitchFamily="50" charset="-128"/>
                      </a:endParaRPr>
                    </a:p>
                    <a:p>
                      <a:pPr marL="177800" indent="-177800" algn="l">
                        <a:buFont typeface="Arial" panose="020B0604020202020204" pitchFamily="34" charset="0"/>
                        <a:buChar char="•"/>
                      </a:pPr>
                      <a:endParaRPr lang="en-US" sz="1100"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100" dirty="0">
                          <a:solidFill>
                            <a:srgbClr val="FF0000"/>
                          </a:solidFill>
                        </a:rPr>
                        <a:t>育児中ではあるが、子育て世代が多く理解をしてくれるスタッフが多い</a:t>
                      </a:r>
                    </a:p>
                    <a:p>
                      <a:pPr marL="285750" indent="-285750">
                        <a:buFont typeface="Arial" panose="020B0604020202020204" pitchFamily="34" charset="0"/>
                        <a:buChar char="•"/>
                      </a:pPr>
                      <a:r>
                        <a:rPr lang="ja-JP" altLang="en-US" sz="1100" dirty="0">
                          <a:solidFill>
                            <a:srgbClr val="FF0000"/>
                          </a:solidFill>
                        </a:rPr>
                        <a:t>日勤のみの勤務形態により、自身の病気の管理がしやすく、無理なく働くことができる</a:t>
                      </a:r>
                    </a:p>
                    <a:p>
                      <a:pPr marL="285750" indent="-285750">
                        <a:buFont typeface="Arial" panose="020B0604020202020204" pitchFamily="34" charset="0"/>
                        <a:buChar char="•"/>
                      </a:pPr>
                      <a:r>
                        <a:rPr lang="ja-JP" altLang="en-US" sz="1100" dirty="0">
                          <a:solidFill>
                            <a:srgbClr val="FF0000"/>
                          </a:solidFill>
                        </a:rPr>
                        <a:t>残業がなく、子育てに専念できる</a:t>
                      </a:r>
                    </a:p>
                    <a:p>
                      <a:pPr marL="285750" indent="-285750">
                        <a:buFont typeface="Arial" panose="020B0604020202020204" pitchFamily="34" charset="0"/>
                        <a:buChar char="•"/>
                      </a:pPr>
                      <a:r>
                        <a:rPr lang="ja-JP" altLang="en-US" sz="1100" dirty="0">
                          <a:solidFill>
                            <a:srgbClr val="FF0000"/>
                          </a:solidFill>
                        </a:rPr>
                        <a:t>自身の病気と同じ対象の患者さんがいることで、その症状など共感することができる</a:t>
                      </a:r>
                    </a:p>
                    <a:p>
                      <a:pPr marL="285750" indent="-285750">
                        <a:buFont typeface="Arial" panose="020B0604020202020204" pitchFamily="34" charset="0"/>
                        <a:buChar char="•"/>
                      </a:pPr>
                      <a:r>
                        <a:rPr lang="ja-JP" altLang="en-US" sz="1100" dirty="0">
                          <a:solidFill>
                            <a:srgbClr val="FF0000"/>
                          </a:solidFill>
                        </a:rPr>
                        <a:t>自身の病気について、よく理解しているスタッフが多く、相談しやすい</a:t>
                      </a:r>
                    </a:p>
                    <a:p>
                      <a:pPr marL="285750" indent="-285750">
                        <a:buFont typeface="Arial" panose="020B0604020202020204" pitchFamily="34" charset="0"/>
                        <a:buChar char="•"/>
                      </a:pPr>
                      <a:r>
                        <a:rPr lang="ja-JP" altLang="en-US" sz="1100" dirty="0">
                          <a:solidFill>
                            <a:srgbClr val="FF0000"/>
                          </a:solidFill>
                        </a:rPr>
                        <a:t>臨床経験が少ないため、もう一度</a:t>
                      </a:r>
                      <a:r>
                        <a:rPr lang="en-US" altLang="ja-JP" sz="1100" dirty="0">
                          <a:solidFill>
                            <a:srgbClr val="FF0000"/>
                          </a:solidFill>
                        </a:rPr>
                        <a:t>1</a:t>
                      </a:r>
                      <a:r>
                        <a:rPr lang="ja-JP" altLang="en-US" sz="1100" dirty="0">
                          <a:solidFill>
                            <a:srgbClr val="FF0000"/>
                          </a:solidFill>
                        </a:rPr>
                        <a:t>から勉強することができる</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1794972"/>
                  </a:ext>
                </a:extLst>
              </a:tr>
              <a:tr h="1617420">
                <a:tc>
                  <a:txBody>
                    <a:bodyPr/>
                    <a:lstStyle/>
                    <a:p>
                      <a:pPr algn="ctr"/>
                      <a:r>
                        <a:rPr lang="ja-JP" altLang="en-US" sz="1100" b="1" dirty="0">
                          <a:solidFill>
                            <a:srgbClr val="0070C0"/>
                          </a:solidFill>
                          <a:effectLst/>
                          <a:latin typeface="メイリオ" panose="020B0604030504040204" pitchFamily="50" charset="-128"/>
                          <a:ea typeface="メイリオ" panose="020B0604030504040204" pitchFamily="50" charset="-128"/>
                        </a:rPr>
                        <a:t>脅威 </a:t>
                      </a:r>
                      <a:r>
                        <a:rPr lang="en-US" altLang="ja-JP" sz="1100" b="1" dirty="0">
                          <a:solidFill>
                            <a:srgbClr val="0070C0"/>
                          </a:solidFill>
                          <a:effectLst/>
                          <a:latin typeface="メイリオ" panose="020B0604030504040204" pitchFamily="50" charset="-128"/>
                          <a:ea typeface="メイリオ" panose="020B0604030504040204" pitchFamily="50" charset="-128"/>
                        </a:rPr>
                        <a:t>(Threats)</a:t>
                      </a:r>
                    </a:p>
                    <a:p>
                      <a:pPr algn="ctr"/>
                      <a:endParaRPr lang="en-US" altLang="ja-JP" sz="1100" dirty="0">
                        <a:solidFill>
                          <a:schemeClr val="tx1"/>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給料水準が低い</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公休が少ない</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精神科のみを取り扱う病院である</a:t>
                      </a:r>
                    </a:p>
                    <a:p>
                      <a:pPr marL="285750" indent="-285750">
                        <a:buFont typeface="Arial" panose="020B0604020202020204" pitchFamily="34" charset="0"/>
                        <a:buChar char="•"/>
                      </a:pPr>
                      <a:r>
                        <a:rPr kumimoji="1" lang="ja-JP" altLang="en-US" sz="1100" b="0" i="0" kern="1200" dirty="0">
                          <a:solidFill>
                            <a:schemeClr val="tx1"/>
                          </a:solidFill>
                          <a:effectLst/>
                          <a:latin typeface="+mn-lt"/>
                          <a:ea typeface="+mn-ea"/>
                          <a:cs typeface="+mn-cs"/>
                        </a:rPr>
                        <a:t>精神疾患患者への退院支援、在宅へ移行する動きがあり、在院日数が減少傾向にある</a:t>
                      </a:r>
                      <a:endParaRPr lang="en-US" altLang="ja-JP" sz="1100" dirty="0">
                        <a:solidFill>
                          <a:schemeClr val="tx1">
                            <a:lumMod val="95000"/>
                            <a:lumOff val="5000"/>
                          </a:schemeClr>
                        </a:solidFill>
                        <a:effectLst/>
                        <a:latin typeface="HGP創英角ｺﾞｼｯｸUB" panose="020B0900000000000000" pitchFamily="50" charset="-128"/>
                        <a:ea typeface="HGP創英角ｺﾞｼｯｸUB" panose="020B0900000000000000"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rgbClr val="00B050"/>
                          </a:solidFill>
                          <a:effectLst/>
                          <a:latin typeface="メイリオ" panose="020B0604030504040204" pitchFamily="50" charset="-128"/>
                          <a:ea typeface="メイリオ" panose="020B0604030504040204" pitchFamily="50" charset="-128"/>
                        </a:rPr>
                        <a:t>強み</a:t>
                      </a:r>
                      <a:r>
                        <a:rPr lang="en-US" altLang="ja-JP" sz="1100" b="1" dirty="0">
                          <a:solidFill>
                            <a:srgbClr val="00B050"/>
                          </a:solidFill>
                          <a:effectLst/>
                          <a:latin typeface="メイリオ" panose="020B0604030504040204" pitchFamily="50" charset="-128"/>
                          <a:ea typeface="メイリオ" panose="020B0604030504040204" pitchFamily="50" charset="-128"/>
                        </a:rPr>
                        <a:t>×</a:t>
                      </a:r>
                      <a:r>
                        <a:rPr lang="ja-JP" altLang="en-US" sz="1100" b="1" dirty="0">
                          <a:solidFill>
                            <a:srgbClr val="00B050"/>
                          </a:solidFill>
                          <a:effectLst/>
                          <a:latin typeface="メイリオ" panose="020B0604030504040204" pitchFamily="50" charset="-128"/>
                          <a:ea typeface="メイリオ" panose="020B0604030504040204" pitchFamily="50" charset="-128"/>
                        </a:rPr>
                        <a:t>脅威</a:t>
                      </a:r>
                      <a:endParaRPr lang="en-US" altLang="ja-JP" sz="1100" b="1" dirty="0">
                        <a:solidFill>
                          <a:srgbClr val="00B050"/>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100" b="1" dirty="0">
                        <a:solidFill>
                          <a:srgbClr val="00B050"/>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100" dirty="0">
                          <a:solidFill>
                            <a:srgbClr val="FF0000"/>
                          </a:solidFill>
                        </a:rPr>
                        <a:t>精神科のみを扱う病院のため、急変時内科病棟での勤務経験が活かされる</a:t>
                      </a:r>
                    </a:p>
                    <a:p>
                      <a:pPr marL="285750" indent="-285750">
                        <a:buFont typeface="Arial" panose="020B0604020202020204" pitchFamily="34" charset="0"/>
                        <a:buChar char="•"/>
                      </a:pPr>
                      <a:r>
                        <a:rPr lang="ja-JP" altLang="en-US" sz="1100" dirty="0">
                          <a:solidFill>
                            <a:srgbClr val="FF0000"/>
                          </a:solidFill>
                        </a:rPr>
                        <a:t>在宅看護の経験を活かし、退院支援への看護に力を入れることができる</a:t>
                      </a:r>
                    </a:p>
                    <a:p>
                      <a:pPr marL="285750" indent="-285750">
                        <a:buFont typeface="Arial" panose="020B0604020202020204" pitchFamily="34" charset="0"/>
                        <a:buChar char="•"/>
                      </a:pPr>
                      <a:r>
                        <a:rPr lang="ja-JP" altLang="en-US" sz="1100" dirty="0">
                          <a:solidFill>
                            <a:srgbClr val="FF0000"/>
                          </a:solidFill>
                        </a:rPr>
                        <a:t>給料が現在よりも下がってしまうが、年齢が若く、また大学卒のため長く勤務することで昇進へつなげていきたい</a:t>
                      </a:r>
                      <a:r>
                        <a:rPr lang="ja-JP" altLang="en-US" sz="1100" b="0" dirty="0">
                          <a:solidFill>
                            <a:srgbClr val="FF0000"/>
                          </a:solidFill>
                          <a:effectLst/>
                          <a:latin typeface="メイリオ" panose="020B0604030504040204" pitchFamily="50" charset="-128"/>
                          <a:ea typeface="メイリオ" panose="020B0604030504040204" pitchFamily="50" charset="-128"/>
                        </a:rPr>
                        <a:t>。</a:t>
                      </a:r>
                      <a:endParaRPr lang="en-US" sz="11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100" b="1" dirty="0">
                          <a:solidFill>
                            <a:srgbClr val="00B050"/>
                          </a:solidFill>
                          <a:effectLst/>
                          <a:latin typeface="メイリオ" panose="020B0604030504040204" pitchFamily="50" charset="-128"/>
                          <a:ea typeface="メイリオ" panose="020B0604030504040204" pitchFamily="50" charset="-128"/>
                        </a:rPr>
                        <a:t>弱み</a:t>
                      </a:r>
                      <a:r>
                        <a:rPr lang="en-US" altLang="ja-JP" sz="1100" b="1" dirty="0">
                          <a:solidFill>
                            <a:srgbClr val="00B050"/>
                          </a:solidFill>
                          <a:effectLst/>
                          <a:latin typeface="メイリオ" panose="020B0604030504040204" pitchFamily="50" charset="-128"/>
                          <a:ea typeface="メイリオ" panose="020B0604030504040204" pitchFamily="50" charset="-128"/>
                        </a:rPr>
                        <a:t>×</a:t>
                      </a:r>
                      <a:r>
                        <a:rPr lang="ja-JP" altLang="en-US" sz="1100" b="1" dirty="0">
                          <a:solidFill>
                            <a:srgbClr val="00B050"/>
                          </a:solidFill>
                          <a:effectLst/>
                          <a:latin typeface="メイリオ" panose="020B0604030504040204" pitchFamily="50" charset="-128"/>
                          <a:ea typeface="メイリオ" panose="020B0604030504040204" pitchFamily="50" charset="-128"/>
                        </a:rPr>
                        <a:t>脅威</a:t>
                      </a:r>
                      <a:endParaRPr lang="en-US" altLang="ja-JP" sz="1100" b="1" dirty="0">
                        <a:solidFill>
                          <a:srgbClr val="00B050"/>
                        </a:solidFill>
                        <a:effectLst/>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endParaRPr lang="en-US" sz="1100"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285750" indent="-285750">
                        <a:buFont typeface="Arial" panose="020B0604020202020204" pitchFamily="34" charset="0"/>
                        <a:buChar char="•"/>
                      </a:pPr>
                      <a:r>
                        <a:rPr lang="ja-JP" altLang="en-US" sz="1100" dirty="0">
                          <a:solidFill>
                            <a:srgbClr val="FF0000"/>
                          </a:solidFill>
                        </a:rPr>
                        <a:t>母親役割を達成するために、公休が少なくても家族に対応をお願いし、出来る限り業務に支障のないよう努める</a:t>
                      </a:r>
                    </a:p>
                    <a:p>
                      <a:pPr marL="285750" indent="-285750">
                        <a:buFont typeface="Arial" panose="020B0604020202020204" pitchFamily="34" charset="0"/>
                        <a:buChar char="•"/>
                      </a:pPr>
                      <a:r>
                        <a:rPr lang="ja-JP" altLang="en-US" sz="1100" dirty="0">
                          <a:solidFill>
                            <a:srgbClr val="FF0000"/>
                          </a:solidFill>
                        </a:rPr>
                        <a:t>自身の体調管理について、公休の使い方、シフトの組み方などを相談する</a:t>
                      </a:r>
                    </a:p>
                    <a:p>
                      <a:pPr marL="285750" indent="-285750">
                        <a:buFont typeface="Arial" panose="020B0604020202020204" pitchFamily="34" charset="0"/>
                        <a:buChar char="•"/>
                      </a:pPr>
                      <a:r>
                        <a:rPr lang="ja-JP" altLang="en-US" sz="1100" dirty="0">
                          <a:solidFill>
                            <a:srgbClr val="FF0000"/>
                          </a:solidFill>
                        </a:rPr>
                        <a:t>臨床経験が少なく、また精神科のみの病院のため、院外研修に積極的に参加する</a:t>
                      </a: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9592571"/>
                  </a:ext>
                </a:extLst>
              </a:tr>
            </a:tbl>
          </a:graphicData>
        </a:graphic>
      </p:graphicFrame>
      <p:sp>
        <p:nvSpPr>
          <p:cNvPr id="4099" name="テキスト ボックス 4">
            <a:extLst>
              <a:ext uri="{FF2B5EF4-FFF2-40B4-BE49-F238E27FC236}">
                <a16:creationId xmlns:a16="http://schemas.microsoft.com/office/drawing/2014/main" id="{FB3D9EAA-AC54-443C-B74C-A01AB5116971}"/>
              </a:ext>
            </a:extLst>
          </p:cNvPr>
          <p:cNvSpPr txBox="1">
            <a:spLocks noChangeArrowheads="1"/>
          </p:cNvSpPr>
          <p:nvPr/>
        </p:nvSpPr>
        <p:spPr bwMode="auto">
          <a:xfrm>
            <a:off x="0" y="0"/>
            <a:ext cx="9144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ja-JP" altLang="en-US" sz="2400" b="1" dirty="0">
                <a:solidFill>
                  <a:srgbClr val="0070C0"/>
                </a:solidFill>
                <a:latin typeface="メイリオ" panose="020B0604030504040204" pitchFamily="50" charset="-128"/>
                <a:ea typeface="メイリオ" panose="020B0604030504040204" pitchFamily="50" charset="-128"/>
              </a:rPr>
              <a:t>看護師 転職クロス</a:t>
            </a:r>
            <a:r>
              <a:rPr lang="en-US" altLang="ja-JP" sz="2400" b="1" dirty="0">
                <a:solidFill>
                  <a:srgbClr val="0070C0"/>
                </a:solidFill>
                <a:latin typeface="メイリオ" panose="020B0604030504040204" pitchFamily="50" charset="-128"/>
                <a:ea typeface="メイリオ" panose="020B0604030504040204" pitchFamily="50" charset="-128"/>
              </a:rPr>
              <a:t>SWOT</a:t>
            </a:r>
            <a:r>
              <a:rPr lang="ja-JP" altLang="en-US" sz="2400" b="1" dirty="0">
                <a:solidFill>
                  <a:srgbClr val="0070C0"/>
                </a:solidFill>
                <a:latin typeface="メイリオ" panose="020B0604030504040204" pitchFamily="50" charset="-128"/>
                <a:ea typeface="メイリオ" panose="020B0604030504040204" pitchFamily="50" charset="-128"/>
              </a:rPr>
              <a:t>分析</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899EA28A-87B9-4493-AA54-040F07BFAA70}"/>
              </a:ext>
            </a:extLst>
          </p:cNvPr>
          <p:cNvGraphicFramePr>
            <a:graphicFrameLocks noGrp="1"/>
          </p:cNvGraphicFramePr>
          <p:nvPr/>
        </p:nvGraphicFramePr>
        <p:xfrm>
          <a:off x="218770" y="620848"/>
          <a:ext cx="8706460" cy="6154419"/>
        </p:xfrm>
        <a:graphic>
          <a:graphicData uri="http://schemas.openxmlformats.org/drawingml/2006/table">
            <a:tbl>
              <a:tblPr>
                <a:tableStyleId>{327F97BB-C833-4FB7-BDE5-3F7075034690}</a:tableStyleId>
              </a:tblPr>
              <a:tblGrid>
                <a:gridCol w="2904028">
                  <a:extLst>
                    <a:ext uri="{9D8B030D-6E8A-4147-A177-3AD203B41FA5}">
                      <a16:colId xmlns:a16="http://schemas.microsoft.com/office/drawing/2014/main" val="868509896"/>
                    </a:ext>
                  </a:extLst>
                </a:gridCol>
                <a:gridCol w="2901216">
                  <a:extLst>
                    <a:ext uri="{9D8B030D-6E8A-4147-A177-3AD203B41FA5}">
                      <a16:colId xmlns:a16="http://schemas.microsoft.com/office/drawing/2014/main" val="4173854699"/>
                    </a:ext>
                  </a:extLst>
                </a:gridCol>
                <a:gridCol w="2901216">
                  <a:extLst>
                    <a:ext uri="{9D8B030D-6E8A-4147-A177-3AD203B41FA5}">
                      <a16:colId xmlns:a16="http://schemas.microsoft.com/office/drawing/2014/main" val="2021418936"/>
                    </a:ext>
                  </a:extLst>
                </a:gridCol>
              </a:tblGrid>
              <a:tr h="1982495">
                <a:tc>
                  <a:txBody>
                    <a:bodyPr/>
                    <a:lstStyle/>
                    <a:p>
                      <a:pPr algn="ctr"/>
                      <a:endParaRPr lang="en-US" sz="14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ja-JP" altLang="en-US" sz="1600" b="1" dirty="0">
                          <a:solidFill>
                            <a:srgbClr val="0070C0"/>
                          </a:solidFill>
                          <a:effectLst/>
                          <a:latin typeface="メイリオ" panose="020B0604030504040204" pitchFamily="50" charset="-128"/>
                          <a:ea typeface="メイリオ" panose="020B0604030504040204" pitchFamily="50" charset="-128"/>
                        </a:rPr>
                        <a:t>強み</a:t>
                      </a:r>
                      <a:r>
                        <a:rPr lang="ja-JP" altLang="en-US" sz="1600" dirty="0">
                          <a:solidFill>
                            <a:srgbClr val="0070C0"/>
                          </a:solidFill>
                          <a:effectLst/>
                          <a:latin typeface="メイリオ" panose="020B0604030504040204" pitchFamily="50" charset="-128"/>
                          <a:ea typeface="メイリオ" panose="020B0604030504040204" pitchFamily="50" charset="-128"/>
                        </a:rPr>
                        <a:t> </a:t>
                      </a:r>
                      <a:r>
                        <a:rPr lang="en-US" altLang="ja-JP" sz="1600" dirty="0">
                          <a:solidFill>
                            <a:srgbClr val="0070C0"/>
                          </a:solidFill>
                          <a:effectLst/>
                          <a:latin typeface="メイリオ" panose="020B0604030504040204" pitchFamily="50" charset="-128"/>
                          <a:ea typeface="メイリオ" panose="020B0604030504040204" pitchFamily="50" charset="-128"/>
                        </a:rPr>
                        <a:t>(Strengths)</a:t>
                      </a:r>
                    </a:p>
                    <a:p>
                      <a:pPr algn="ctr"/>
                      <a:endParaRPr lang="en-US" altLang="ja-JP" sz="1400"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179388" indent="-179388">
                        <a:buFont typeface="Arial" panose="020B0604020202020204" pitchFamily="34" charset="0"/>
                        <a:buChar char="•"/>
                      </a:pPr>
                      <a:endParaRPr lang="en-US" altLang="ja-JP" sz="16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600" b="1" dirty="0">
                          <a:solidFill>
                            <a:srgbClr val="0070C0"/>
                          </a:solidFill>
                          <a:effectLst/>
                          <a:latin typeface="メイリオ" panose="020B0604030504040204" pitchFamily="50" charset="-128"/>
                          <a:ea typeface="メイリオ" panose="020B0604030504040204" pitchFamily="50" charset="-128"/>
                        </a:rPr>
                        <a:t>弱み </a:t>
                      </a:r>
                      <a:r>
                        <a:rPr lang="en-US" altLang="ja-JP" sz="1600" b="1" dirty="0">
                          <a:solidFill>
                            <a:srgbClr val="0070C0"/>
                          </a:solidFill>
                          <a:effectLst/>
                          <a:latin typeface="メイリオ" panose="020B0604030504040204" pitchFamily="50" charset="-128"/>
                          <a:ea typeface="メイリオ" panose="020B0604030504040204" pitchFamily="50" charset="-128"/>
                        </a:rPr>
                        <a:t>(Weaknesses)</a:t>
                      </a:r>
                    </a:p>
                    <a:p>
                      <a:pPr algn="ctr"/>
                      <a:endParaRPr lang="en-US" altLang="ja-JP" sz="1400" b="1"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179388" indent="-179388">
                        <a:buFont typeface="Arial" panose="020B0604020202020204" pitchFamily="34" charset="0"/>
                        <a:buChar char="•"/>
                      </a:pPr>
                      <a:endParaRPr lang="en-US" sz="14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0000208"/>
                  </a:ext>
                </a:extLst>
              </a:tr>
              <a:tr h="1982495">
                <a:tc>
                  <a:txBody>
                    <a:bodyPr/>
                    <a:lstStyle/>
                    <a:p>
                      <a:pPr algn="ctr"/>
                      <a:r>
                        <a:rPr lang="ja-JP" altLang="en-US" sz="1600" b="1" dirty="0">
                          <a:solidFill>
                            <a:srgbClr val="0070C0"/>
                          </a:solidFill>
                          <a:effectLst/>
                          <a:latin typeface="メイリオ" panose="020B0604030504040204" pitchFamily="50" charset="-128"/>
                          <a:ea typeface="メイリオ" panose="020B0604030504040204" pitchFamily="50" charset="-128"/>
                        </a:rPr>
                        <a:t>機会 </a:t>
                      </a:r>
                      <a:r>
                        <a:rPr lang="en-US" altLang="ja-JP" sz="1600" b="1" dirty="0">
                          <a:solidFill>
                            <a:srgbClr val="0070C0"/>
                          </a:solidFill>
                          <a:effectLst/>
                          <a:latin typeface="メイリオ" panose="020B0604030504040204" pitchFamily="50" charset="-128"/>
                          <a:ea typeface="メイリオ" panose="020B0604030504040204" pitchFamily="50" charset="-128"/>
                        </a:rPr>
                        <a:t>(</a:t>
                      </a:r>
                      <a:r>
                        <a:rPr lang="en-US" sz="1600" b="1" dirty="0">
                          <a:solidFill>
                            <a:srgbClr val="0070C0"/>
                          </a:solidFill>
                          <a:effectLst/>
                          <a:latin typeface="メイリオ" panose="020B0604030504040204" pitchFamily="50" charset="-128"/>
                          <a:ea typeface="メイリオ" panose="020B0604030504040204" pitchFamily="50" charset="-128"/>
                        </a:rPr>
                        <a:t>Opportunities)</a:t>
                      </a:r>
                    </a:p>
                    <a:p>
                      <a:pPr algn="ctr"/>
                      <a:endParaRPr lang="en-US" sz="1400" dirty="0">
                        <a:solidFill>
                          <a:srgbClr val="0070C0"/>
                        </a:solidFill>
                        <a:effectLst/>
                        <a:latin typeface="メイリオ" panose="020B0604030504040204" pitchFamily="50" charset="-128"/>
                        <a:ea typeface="メイリオ" panose="020B0604030504040204" pitchFamily="50" charset="-128"/>
                      </a:endParaRPr>
                    </a:p>
                    <a:p>
                      <a:pPr marL="179388" indent="-179388">
                        <a:buFont typeface="Arial" panose="020B0604020202020204" pitchFamily="34" charset="0"/>
                        <a:buChar char="•"/>
                      </a:pPr>
                      <a:endParaRPr kumimoji="1" lang="ja-JP" altLang="en-US" sz="1400" kern="1200" dirty="0">
                        <a:solidFill>
                          <a:schemeClr val="tx1"/>
                        </a:solidFill>
                        <a:effectLst/>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ja-JP" altLang="en-US" sz="1600" b="1" dirty="0">
                          <a:solidFill>
                            <a:srgbClr val="00B050"/>
                          </a:solidFill>
                          <a:effectLst/>
                          <a:latin typeface="メイリオ" panose="020B0604030504040204" pitchFamily="50" charset="-128"/>
                          <a:ea typeface="メイリオ" panose="020B0604030504040204" pitchFamily="50" charset="-128"/>
                        </a:rPr>
                        <a:t>強み</a:t>
                      </a:r>
                      <a:r>
                        <a:rPr lang="en-US" altLang="ja-JP" sz="1600" b="1" dirty="0">
                          <a:solidFill>
                            <a:srgbClr val="00B050"/>
                          </a:solidFill>
                          <a:effectLst/>
                          <a:latin typeface="メイリオ" panose="020B0604030504040204" pitchFamily="50" charset="-128"/>
                          <a:ea typeface="メイリオ" panose="020B0604030504040204" pitchFamily="50" charset="-128"/>
                        </a:rPr>
                        <a:t>×</a:t>
                      </a:r>
                      <a:r>
                        <a:rPr lang="ja-JP" altLang="en-US" sz="1600" b="1" dirty="0">
                          <a:solidFill>
                            <a:srgbClr val="00B050"/>
                          </a:solidFill>
                          <a:effectLst/>
                          <a:latin typeface="メイリオ" panose="020B0604030504040204" pitchFamily="50" charset="-128"/>
                          <a:ea typeface="メイリオ" panose="020B0604030504040204" pitchFamily="50" charset="-128"/>
                        </a:rPr>
                        <a:t>機会</a:t>
                      </a:r>
                      <a:endParaRPr lang="en-US" altLang="ja-JP" sz="1600" b="1" dirty="0">
                        <a:solidFill>
                          <a:srgbClr val="00B050"/>
                        </a:solidFill>
                        <a:effectLst/>
                        <a:latin typeface="メイリオ" panose="020B0604030504040204" pitchFamily="50" charset="-128"/>
                        <a:ea typeface="メイリオ" panose="020B0604030504040204" pitchFamily="50" charset="-128"/>
                      </a:endParaRPr>
                    </a:p>
                    <a:p>
                      <a:pPr algn="ctr"/>
                      <a:endParaRPr lang="en-US" sz="1600" b="1" dirty="0">
                        <a:solidFill>
                          <a:srgbClr val="00B050"/>
                        </a:solidFill>
                        <a:effectLst/>
                        <a:latin typeface="メイリオ" panose="020B0604030504040204" pitchFamily="50" charset="-128"/>
                        <a:ea typeface="メイリオ" panose="020B0604030504040204" pitchFamily="50" charset="-128"/>
                      </a:endParaRPr>
                    </a:p>
                    <a:p>
                      <a:pPr marL="179388" indent="-179388" algn="l">
                        <a:buFont typeface="Arial" panose="020B0604020202020204" pitchFamily="34" charset="0"/>
                        <a:buChar char="•"/>
                      </a:pPr>
                      <a:endParaRPr lang="en-US" altLang="ja-JP" sz="1400" b="0" dirty="0">
                        <a:solidFill>
                          <a:srgbClr val="FF0000"/>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600" b="1" dirty="0">
                          <a:solidFill>
                            <a:srgbClr val="00B050"/>
                          </a:solidFill>
                          <a:effectLst/>
                          <a:latin typeface="メイリオ" panose="020B0604030504040204" pitchFamily="50" charset="-128"/>
                          <a:ea typeface="メイリオ" panose="020B0604030504040204" pitchFamily="50" charset="-128"/>
                        </a:rPr>
                        <a:t>弱み</a:t>
                      </a:r>
                      <a:r>
                        <a:rPr lang="en-US" altLang="ja-JP" sz="1600" b="1" dirty="0">
                          <a:solidFill>
                            <a:srgbClr val="00B050"/>
                          </a:solidFill>
                          <a:effectLst/>
                          <a:latin typeface="メイリオ" panose="020B0604030504040204" pitchFamily="50" charset="-128"/>
                          <a:ea typeface="メイリオ" panose="020B0604030504040204" pitchFamily="50" charset="-128"/>
                        </a:rPr>
                        <a:t>×</a:t>
                      </a:r>
                      <a:r>
                        <a:rPr lang="ja-JP" altLang="en-US" sz="1600" b="1" dirty="0">
                          <a:solidFill>
                            <a:srgbClr val="00B050"/>
                          </a:solidFill>
                          <a:effectLst/>
                          <a:latin typeface="メイリオ" panose="020B0604030504040204" pitchFamily="50" charset="-128"/>
                          <a:ea typeface="メイリオ" panose="020B0604030504040204" pitchFamily="50" charset="-128"/>
                        </a:rPr>
                        <a:t>機会</a:t>
                      </a:r>
                      <a:endParaRPr lang="en-US" altLang="ja-JP" sz="1600" b="1" dirty="0">
                        <a:solidFill>
                          <a:srgbClr val="00B050"/>
                        </a:solidFill>
                        <a:effectLst/>
                        <a:latin typeface="メイリオ" panose="020B0604030504040204" pitchFamily="50" charset="-128"/>
                        <a:ea typeface="メイリオ" panose="020B0604030504040204" pitchFamily="50" charset="-128"/>
                      </a:endParaRPr>
                    </a:p>
                    <a:p>
                      <a:pPr marL="177800" indent="-177800" algn="l">
                        <a:buFont typeface="Arial" panose="020B0604020202020204" pitchFamily="34" charset="0"/>
                        <a:buChar char="•"/>
                      </a:pPr>
                      <a:endParaRPr lang="en-US" sz="1400"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177800" indent="-177800" algn="l">
                        <a:buFont typeface="Arial" panose="020B0604020202020204" pitchFamily="34" charset="0"/>
                        <a:buChar char="•"/>
                      </a:pPr>
                      <a:endParaRPr lang="en-US" sz="14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1794972"/>
                  </a:ext>
                </a:extLst>
              </a:tr>
              <a:tr h="2189429">
                <a:tc>
                  <a:txBody>
                    <a:bodyPr/>
                    <a:lstStyle/>
                    <a:p>
                      <a:pPr algn="ctr"/>
                      <a:r>
                        <a:rPr lang="ja-JP" altLang="en-US" sz="1600" b="1" dirty="0">
                          <a:solidFill>
                            <a:srgbClr val="0070C0"/>
                          </a:solidFill>
                          <a:effectLst/>
                          <a:latin typeface="メイリオ" panose="020B0604030504040204" pitchFamily="50" charset="-128"/>
                          <a:ea typeface="メイリオ" panose="020B0604030504040204" pitchFamily="50" charset="-128"/>
                        </a:rPr>
                        <a:t>脅威 </a:t>
                      </a:r>
                      <a:r>
                        <a:rPr lang="en-US" altLang="ja-JP" sz="1600" b="1" dirty="0">
                          <a:solidFill>
                            <a:srgbClr val="0070C0"/>
                          </a:solidFill>
                          <a:effectLst/>
                          <a:latin typeface="メイリオ" panose="020B0604030504040204" pitchFamily="50" charset="-128"/>
                          <a:ea typeface="メイリオ" panose="020B0604030504040204" pitchFamily="50" charset="-128"/>
                        </a:rPr>
                        <a:t>(Threats)</a:t>
                      </a:r>
                    </a:p>
                    <a:p>
                      <a:pPr algn="ctr"/>
                      <a:endParaRPr lang="en-US" altLang="ja-JP" sz="1400" dirty="0">
                        <a:solidFill>
                          <a:schemeClr val="tx1"/>
                        </a:solidFill>
                        <a:effectLst/>
                        <a:latin typeface="メイリオ" panose="020B0604030504040204" pitchFamily="50" charset="-128"/>
                        <a:ea typeface="メイリオ" panose="020B0604030504040204" pitchFamily="50" charset="-128"/>
                      </a:endParaRPr>
                    </a:p>
                    <a:p>
                      <a:pPr marL="179388" indent="-179388">
                        <a:buFont typeface="Arial" panose="020B0604020202020204" pitchFamily="34" charset="0"/>
                        <a:buChar char="•"/>
                      </a:pPr>
                      <a:endParaRPr lang="en-US" sz="14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600" b="1" dirty="0">
                          <a:solidFill>
                            <a:srgbClr val="00B050"/>
                          </a:solidFill>
                          <a:effectLst/>
                          <a:latin typeface="メイリオ" panose="020B0604030504040204" pitchFamily="50" charset="-128"/>
                          <a:ea typeface="メイリオ" panose="020B0604030504040204" pitchFamily="50" charset="-128"/>
                        </a:rPr>
                        <a:t>強み</a:t>
                      </a:r>
                      <a:r>
                        <a:rPr lang="en-US" altLang="ja-JP" sz="1600" b="1" dirty="0">
                          <a:solidFill>
                            <a:srgbClr val="00B050"/>
                          </a:solidFill>
                          <a:effectLst/>
                          <a:latin typeface="メイリオ" panose="020B0604030504040204" pitchFamily="50" charset="-128"/>
                          <a:ea typeface="メイリオ" panose="020B0604030504040204" pitchFamily="50" charset="-128"/>
                        </a:rPr>
                        <a:t>×</a:t>
                      </a:r>
                      <a:r>
                        <a:rPr lang="ja-JP" altLang="en-US" sz="1600" b="1" dirty="0">
                          <a:solidFill>
                            <a:srgbClr val="00B050"/>
                          </a:solidFill>
                          <a:effectLst/>
                          <a:latin typeface="メイリオ" panose="020B0604030504040204" pitchFamily="50" charset="-128"/>
                          <a:ea typeface="メイリオ" panose="020B0604030504040204" pitchFamily="50" charset="-128"/>
                        </a:rPr>
                        <a:t>脅威</a:t>
                      </a:r>
                      <a:endParaRPr lang="en-US" altLang="ja-JP" sz="1600" b="1" dirty="0">
                        <a:solidFill>
                          <a:srgbClr val="00B050"/>
                        </a:solidFill>
                        <a:effectLst/>
                        <a:latin typeface="メイリオ" panose="020B0604030504040204" pitchFamily="50" charset="-128"/>
                        <a:ea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600" b="1" dirty="0">
                        <a:solidFill>
                          <a:srgbClr val="00B050"/>
                        </a:solidFill>
                        <a:effectLst/>
                        <a:latin typeface="メイリオ" panose="020B0604030504040204" pitchFamily="50" charset="-128"/>
                        <a:ea typeface="メイリオ" panose="020B0604030504040204" pitchFamily="50" charset="-128"/>
                      </a:endParaRPr>
                    </a:p>
                    <a:p>
                      <a:pPr marL="179388" indent="-179388" algn="l">
                        <a:buFont typeface="Arial" panose="020B0604020202020204" pitchFamily="34" charset="0"/>
                        <a:buChar char="•"/>
                      </a:pPr>
                      <a:endParaRPr lang="en-US" altLang="ja-JP" sz="1400" b="0" dirty="0">
                        <a:solidFill>
                          <a:srgbClr val="FF0000"/>
                        </a:solidFill>
                        <a:effectLst/>
                        <a:latin typeface="メイリオ" panose="020B0604030504040204" pitchFamily="50" charset="-128"/>
                        <a:ea typeface="メイリオ" panose="020B0604030504040204" pitchFamily="50" charset="-128"/>
                      </a:endParaRPr>
                    </a:p>
                    <a:p>
                      <a:pPr marL="179388" indent="-179388" algn="l">
                        <a:buFont typeface="Arial" panose="020B0604020202020204" pitchFamily="34" charset="0"/>
                        <a:buChar char="•"/>
                      </a:pPr>
                      <a:endParaRPr lang="en-US" altLang="ja-JP" sz="1400" b="0" dirty="0">
                        <a:solidFill>
                          <a:srgbClr val="FF0000"/>
                        </a:solidFill>
                        <a:effectLst/>
                        <a:latin typeface="メイリオ" panose="020B0604030504040204" pitchFamily="50" charset="-128"/>
                        <a:ea typeface="メイリオ" panose="020B0604030504040204" pitchFamily="50" charset="-128"/>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altLang="ja-JP" sz="1400" b="0" dirty="0">
                        <a:solidFill>
                          <a:srgbClr val="FF0000"/>
                        </a:solidFill>
                        <a:effectLst/>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endParaRPr lang="en-US" sz="1600" dirty="0">
                        <a:solidFill>
                          <a:schemeClr val="tx1">
                            <a:lumMod val="65000"/>
                            <a:lumOff val="35000"/>
                          </a:schemeClr>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600" b="1" dirty="0">
                          <a:solidFill>
                            <a:srgbClr val="00B050"/>
                          </a:solidFill>
                          <a:effectLst/>
                          <a:latin typeface="メイリオ" panose="020B0604030504040204" pitchFamily="50" charset="-128"/>
                          <a:ea typeface="メイリオ" panose="020B0604030504040204" pitchFamily="50" charset="-128"/>
                        </a:rPr>
                        <a:t>弱み</a:t>
                      </a:r>
                      <a:r>
                        <a:rPr lang="en-US" altLang="ja-JP" sz="1600" b="1" dirty="0">
                          <a:solidFill>
                            <a:srgbClr val="00B050"/>
                          </a:solidFill>
                          <a:effectLst/>
                          <a:latin typeface="メイリオ" panose="020B0604030504040204" pitchFamily="50" charset="-128"/>
                          <a:ea typeface="メイリオ" panose="020B0604030504040204" pitchFamily="50" charset="-128"/>
                        </a:rPr>
                        <a:t>×</a:t>
                      </a:r>
                      <a:r>
                        <a:rPr lang="ja-JP" altLang="en-US" sz="1600" b="1" dirty="0">
                          <a:solidFill>
                            <a:srgbClr val="00B050"/>
                          </a:solidFill>
                          <a:effectLst/>
                          <a:latin typeface="メイリオ" panose="020B0604030504040204" pitchFamily="50" charset="-128"/>
                          <a:ea typeface="メイリオ" panose="020B0604030504040204" pitchFamily="50" charset="-128"/>
                        </a:rPr>
                        <a:t>脅威</a:t>
                      </a:r>
                      <a:endParaRPr lang="en-US" altLang="ja-JP" sz="1600" b="1" dirty="0">
                        <a:solidFill>
                          <a:srgbClr val="00B050"/>
                        </a:solidFill>
                        <a:effectLst/>
                        <a:latin typeface="メイリオ" panose="020B0604030504040204" pitchFamily="50" charset="-128"/>
                        <a:ea typeface="メイリオ" panose="020B0604030504040204" pitchFamily="50" charset="-128"/>
                      </a:endParaRPr>
                    </a:p>
                    <a:p>
                      <a:pPr marL="0" indent="0" algn="ctr">
                        <a:buFont typeface="Arial" panose="020B0604020202020204" pitchFamily="34" charset="0"/>
                        <a:buNone/>
                      </a:pPr>
                      <a:endParaRPr lang="en-US" sz="1600" dirty="0">
                        <a:solidFill>
                          <a:schemeClr val="tx1">
                            <a:lumMod val="65000"/>
                            <a:lumOff val="35000"/>
                          </a:schemeClr>
                        </a:solidFill>
                        <a:effectLst/>
                        <a:latin typeface="メイリオ" panose="020B0604030504040204" pitchFamily="50" charset="-128"/>
                        <a:ea typeface="メイリオ" panose="020B0604030504040204" pitchFamily="50" charset="-128"/>
                      </a:endParaRPr>
                    </a:p>
                    <a:p>
                      <a:pPr marL="179388" indent="-179388" algn="l">
                        <a:buFont typeface="Arial" panose="020B0604020202020204" pitchFamily="34" charset="0"/>
                        <a:buChar char="•"/>
                      </a:pPr>
                      <a:endParaRPr lang="en-US" altLang="ja-JP" sz="1400" dirty="0">
                        <a:solidFill>
                          <a:srgbClr val="FF0000"/>
                        </a:solidFill>
                        <a:effectLst/>
                        <a:latin typeface="メイリオ" panose="020B0604030504040204" pitchFamily="50" charset="-128"/>
                        <a:ea typeface="メイリオ" panose="020B0604030504040204" pitchFamily="50" charset="-128"/>
                      </a:endParaRPr>
                    </a:p>
                  </a:txBody>
                  <a:tcPr marL="38100" marR="38100" marT="38100" marB="381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39592571"/>
                  </a:ext>
                </a:extLst>
              </a:tr>
            </a:tbl>
          </a:graphicData>
        </a:graphic>
      </p:graphicFrame>
      <p:sp>
        <p:nvSpPr>
          <p:cNvPr id="4099" name="テキスト ボックス 4">
            <a:extLst>
              <a:ext uri="{FF2B5EF4-FFF2-40B4-BE49-F238E27FC236}">
                <a16:creationId xmlns:a16="http://schemas.microsoft.com/office/drawing/2014/main" id="{593E43D9-8F96-4809-9C7E-5734D9C1D294}"/>
              </a:ext>
            </a:extLst>
          </p:cNvPr>
          <p:cNvSpPr txBox="1">
            <a:spLocks noChangeArrowheads="1"/>
          </p:cNvSpPr>
          <p:nvPr/>
        </p:nvSpPr>
        <p:spPr bwMode="auto">
          <a:xfrm>
            <a:off x="0" y="96838"/>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defRPr/>
            </a:pPr>
            <a:r>
              <a:rPr lang="ja-JP" altLang="en-US" sz="2800" b="1" dirty="0">
                <a:solidFill>
                  <a:srgbClr val="00B0F0"/>
                </a:solidFill>
                <a:latin typeface="メイリオ" panose="020B0604030504040204" pitchFamily="50" charset="-128"/>
                <a:ea typeface="メイリオ" panose="020B0604030504040204" pitchFamily="50" charset="-128"/>
              </a:rPr>
              <a:t>クロス</a:t>
            </a:r>
            <a:r>
              <a:rPr lang="en-US" altLang="ja-JP" sz="2800" b="1" dirty="0">
                <a:solidFill>
                  <a:srgbClr val="00B0F0"/>
                </a:solidFill>
                <a:latin typeface="メイリオ" panose="020B0604030504040204" pitchFamily="50" charset="-128"/>
                <a:ea typeface="メイリオ" panose="020B0604030504040204" pitchFamily="50" charset="-128"/>
              </a:rPr>
              <a:t>SWOT</a:t>
            </a:r>
            <a:r>
              <a:rPr lang="ja-JP" altLang="en-US" sz="2800" b="1" dirty="0">
                <a:solidFill>
                  <a:srgbClr val="00B0F0"/>
                </a:solidFill>
                <a:latin typeface="メイリオ" panose="020B0604030504040204" pitchFamily="50" charset="-128"/>
                <a:ea typeface="メイリオ" panose="020B0604030504040204" pitchFamily="50" charset="-128"/>
              </a:rPr>
              <a:t>分析</a:t>
            </a:r>
            <a:r>
              <a:rPr lang="en-US" altLang="ja-JP" sz="2800" b="1" dirty="0">
                <a:solidFill>
                  <a:srgbClr val="00B0F0"/>
                </a:solidFill>
                <a:latin typeface="メイリオ" panose="020B0604030504040204" pitchFamily="50" charset="-128"/>
                <a:ea typeface="メイリオ" panose="020B0604030504040204" pitchFamily="50" charset="-128"/>
              </a:rPr>
              <a:t>(</a:t>
            </a:r>
            <a:r>
              <a:rPr lang="ja-JP" altLang="en-US" sz="2800" b="1" dirty="0">
                <a:solidFill>
                  <a:srgbClr val="00B0F0"/>
                </a:solidFill>
                <a:latin typeface="メイリオ" panose="020B0604030504040204" pitchFamily="50" charset="-128"/>
                <a:ea typeface="メイリオ" panose="020B0604030504040204" pitchFamily="50" charset="-128"/>
              </a:rPr>
              <a:t>テンプレ</a:t>
            </a:r>
            <a:r>
              <a:rPr lang="en-US" altLang="ja-JP" sz="2800" b="1" dirty="0">
                <a:solidFill>
                  <a:srgbClr val="00B0F0"/>
                </a:solidFill>
                <a:latin typeface="メイリオ" panose="020B0604030504040204" pitchFamily="50" charset="-128"/>
                <a:ea typeface="メイリオ" panose="020B0604030504040204" pitchFamily="50" charset="-128"/>
              </a:rPr>
              <a:t>―</a:t>
            </a:r>
            <a:r>
              <a:rPr lang="ja-JP" altLang="en-US" sz="2800" b="1" dirty="0">
                <a:solidFill>
                  <a:srgbClr val="00B0F0"/>
                </a:solidFill>
                <a:latin typeface="メイリオ" panose="020B0604030504040204" pitchFamily="50" charset="-128"/>
                <a:ea typeface="メイリオ" panose="020B0604030504040204" pitchFamily="50" charset="-128"/>
              </a:rPr>
              <a:t>ト</a:t>
            </a:r>
            <a:r>
              <a:rPr lang="en-US" altLang="ja-JP" sz="2800" b="1" dirty="0">
                <a:solidFill>
                  <a:srgbClr val="00B0F0"/>
                </a:solidFill>
                <a:latin typeface="メイリオ" panose="020B0604030504040204" pitchFamily="50" charset="-128"/>
                <a:ea typeface="メイリオ" panose="020B0604030504040204" pitchFamily="50" charset="-128"/>
              </a:rPr>
              <a:t>)</a:t>
            </a:r>
            <a:endParaRPr lang="ja-JP" altLang="en-US" sz="2800" b="1" dirty="0">
              <a:solidFill>
                <a:srgbClr val="00B0F0"/>
              </a:solidFill>
              <a:latin typeface="メイリオ" panose="020B0604030504040204" pitchFamily="50" charset="-128"/>
              <a:ea typeface="メイリオ" panose="020B0604030504040204"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816</Words>
  <Application>Microsoft Office PowerPoint</Application>
  <PresentationFormat>画面に合わせる (4:3)</PresentationFormat>
  <Paragraphs>95</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Calibri</vt:lpstr>
      <vt:lpstr>Arial</vt:lpstr>
      <vt:lpstr>Calibri Light</vt:lpstr>
      <vt:lpstr>游ゴシック</vt:lpstr>
      <vt:lpstr>HGS創英角ｺﾞｼｯｸUB</vt:lpstr>
      <vt:lpstr>HGP創英角ｺﾞｼｯｸUB</vt:lpstr>
      <vt:lpstr>メイリオ</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2017-03-12T04:32:09Z</dcterms:created>
  <dcterms:modified xsi:type="dcterms:W3CDTF">2018-05-30T13:04:06Z</dcterms:modified>
</cp:coreProperties>
</file>