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6" y="254"/>
      </p:cViewPr>
      <p:guideLst>
        <p:guide orient="horz" pos="392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A478F-58B4-42D6-8D45-65050FE08A8A}" type="datetimeFigureOut">
              <a:rPr lang="ja-JP" altLang="en-US"/>
              <a:pPr>
                <a:defRPr/>
              </a:pPr>
              <a:t>2018/5/7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66E78-2AFA-4DB1-A171-0CB5DA2DD86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67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7964-8862-460F-A20D-17B01F4B1379}" type="datetimeFigureOut">
              <a:rPr lang="ja-JP" altLang="en-US"/>
              <a:pPr>
                <a:defRPr/>
              </a:pPr>
              <a:t>2018/5/7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0EA65-52E3-45E8-BA91-545BF0276F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114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02EE5-A77C-48E7-84D3-DC9D65A0303C}" type="datetimeFigureOut">
              <a:rPr lang="ja-JP" altLang="en-US"/>
              <a:pPr>
                <a:defRPr/>
              </a:pPr>
              <a:t>2018/5/7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8F6D-D005-4A94-A65A-47AA9C2D91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491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D34B7-16F4-44BF-B528-1077FC800338}" type="datetimeFigureOut">
              <a:rPr lang="ja-JP" altLang="en-US"/>
              <a:pPr>
                <a:defRPr/>
              </a:pPr>
              <a:t>2018/5/7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8C2C9-72CE-4399-8FDF-C468FB1869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9615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3C2A0-9A82-4958-BC09-C0993AB764C7}" type="datetimeFigureOut">
              <a:rPr lang="ja-JP" altLang="en-US"/>
              <a:pPr>
                <a:defRPr/>
              </a:pPr>
              <a:t>2018/5/7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30E1D-F99A-4651-8214-1025CCB889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5842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C72ED-D35A-47A6-94D8-5D5A03AE3C23}" type="datetimeFigureOut">
              <a:rPr lang="ja-JP" altLang="en-US"/>
              <a:pPr>
                <a:defRPr/>
              </a:pPr>
              <a:t>2018/5/7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26981-7433-4D63-BFC9-59CD5367C7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4817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880A3-06D3-404E-BEC3-1A356E88DD67}" type="datetimeFigureOut">
              <a:rPr lang="ja-JP" altLang="en-US"/>
              <a:pPr>
                <a:defRPr/>
              </a:pPr>
              <a:t>2018/5/7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4D27D-6334-43EF-8EA4-EE51640A92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178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16DE3-BF15-40AA-A886-807E40ECCA9D}" type="datetimeFigureOut">
              <a:rPr lang="ja-JP" altLang="en-US"/>
              <a:pPr>
                <a:defRPr/>
              </a:pPr>
              <a:t>2018/5/7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AD811-5D54-43D2-9D3F-FCD0DE1E80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771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6C190-6914-4C71-AF62-B24A8C55B6BE}" type="datetimeFigureOut">
              <a:rPr lang="ja-JP" altLang="en-US"/>
              <a:pPr>
                <a:defRPr/>
              </a:pPr>
              <a:t>2018/5/7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692A7-BA0B-4F20-99D4-FB019FA1F4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809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2576C-146A-4295-A07E-4953474AF4F0}" type="datetimeFigureOut">
              <a:rPr lang="ja-JP" altLang="en-US"/>
              <a:pPr>
                <a:defRPr/>
              </a:pPr>
              <a:t>2018/5/7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4D66E-DAFD-4214-A6FD-E72D560B96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954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B1E92-73C4-4093-B1F6-12172451633A}" type="datetimeFigureOut">
              <a:rPr lang="ja-JP" altLang="en-US"/>
              <a:pPr>
                <a:defRPr/>
              </a:pPr>
              <a:t>2018/5/7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A49ED-850C-4319-821E-EC3F9950B5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755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42A00A-BE4A-4F7C-8F86-5A445C457B11}" type="datetimeFigureOut">
              <a:rPr lang="ja-JP" altLang="en-US"/>
              <a:pPr>
                <a:defRPr/>
              </a:pPr>
              <a:t>2018/5/7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FFC7B9-60A9-4EE8-B17B-C1F2CC6DF3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729223"/>
              </p:ext>
            </p:extLst>
          </p:nvPr>
        </p:nvGraphicFramePr>
        <p:xfrm>
          <a:off x="491412" y="991930"/>
          <a:ext cx="8007221" cy="5489199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527345">
                  <a:extLst>
                    <a:ext uri="{9D8B030D-6E8A-4147-A177-3AD203B41FA5}">
                      <a16:colId xmlns:a16="http://schemas.microsoft.com/office/drawing/2014/main" val="192234475"/>
                    </a:ext>
                  </a:extLst>
                </a:gridCol>
                <a:gridCol w="3739938">
                  <a:extLst>
                    <a:ext uri="{9D8B030D-6E8A-4147-A177-3AD203B41FA5}">
                      <a16:colId xmlns:a16="http://schemas.microsoft.com/office/drawing/2014/main" val="868509896"/>
                    </a:ext>
                  </a:extLst>
                </a:gridCol>
                <a:gridCol w="3739938">
                  <a:extLst>
                    <a:ext uri="{9D8B030D-6E8A-4147-A177-3AD203B41FA5}">
                      <a16:colId xmlns:a16="http://schemas.microsoft.com/office/drawing/2014/main" val="4173854699"/>
                    </a:ext>
                  </a:extLst>
                </a:gridCol>
              </a:tblGrid>
              <a:tr h="520959">
                <a:tc>
                  <a:txBody>
                    <a:bodyPr/>
                    <a:lstStyle/>
                    <a:p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 </a:t>
                      </a:r>
                    </a:p>
                  </a:txBody>
                  <a:tcPr marL="38100" marR="38100" marT="38100" marB="38100"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目的に対するプラス要因</a:t>
                      </a:r>
                    </a:p>
                  </a:txBody>
                  <a:tcPr marL="38100" marR="3810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目的に対するマイナス要因</a:t>
                      </a:r>
                    </a:p>
                  </a:txBody>
                  <a:tcPr marL="38100" marR="3810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68859492"/>
                  </a:ext>
                </a:extLst>
              </a:tr>
              <a:tr h="1103030">
                <a:tc>
                  <a:txBody>
                    <a:bodyPr/>
                    <a:lstStyle/>
                    <a:p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内部環境</a:t>
                      </a:r>
                    </a:p>
                  </a:txBody>
                  <a:tcPr marL="38100" marR="38100" marT="38100" marB="381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強み </a:t>
                      </a:r>
                      <a:r>
                        <a:rPr lang="en-US" altLang="ja-JP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Strengths)</a:t>
                      </a:r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地域医療福祉との連携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地域包括ケアの中核病院としての位置づけ（老健・訪問看護などの併設）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新人を育てる仕組み（プリセプター制度）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予防医療の充実</a:t>
                      </a:r>
                      <a:endParaRPr lang="ja-JP" altLang="en-US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弱み </a:t>
                      </a:r>
                      <a:r>
                        <a:rPr lang="en-US" altLang="ja-JP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Weaknesses)</a:t>
                      </a:r>
                    </a:p>
                    <a:p>
                      <a:pPr marL="179388" indent="-179388" algn="ctr"/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1.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地域支援に関する看護師の知識が全体的に不足気味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2.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看護師・医師の人材不足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3.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医療従事者に対する技術向上への圧力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4.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人件費率の高騰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000208"/>
                  </a:ext>
                </a:extLst>
              </a:tr>
              <a:tr h="1918996">
                <a:tc>
                  <a:txBody>
                    <a:bodyPr/>
                    <a:lstStyle/>
                    <a:p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外部環境</a:t>
                      </a:r>
                    </a:p>
                  </a:txBody>
                  <a:tcPr marL="38100" marR="38100" marT="38100" marB="381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機会 </a:t>
                      </a:r>
                      <a:r>
                        <a:rPr lang="en-US" altLang="ja-JP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Opportunities)</a:t>
                      </a:r>
                    </a:p>
                    <a:p>
                      <a:pPr algn="ctr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1.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高齢化が進展し後期高齢の利用者増が確実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2.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認知症高齢者の増加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3.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予防医療や介護予防の推進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4.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地域包括ケアの高まり</a:t>
                      </a:r>
                      <a:endParaRPr lang="en-US" altLang="ja-JP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脅威 </a:t>
                      </a:r>
                      <a:r>
                        <a:rPr lang="en-US" altLang="ja-JP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Threats)</a:t>
                      </a:r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ja-JP" sz="2000" dirty="0">
                          <a:solidFill>
                            <a:schemeClr val="tx1"/>
                          </a:solidFill>
                        </a:rPr>
                        <a:t>1.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医療・介護同時報酬改定（</a:t>
                      </a: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年に一度）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2.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社会保障の制度改革（生活保護制度など）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3.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働き方改革による勤務医の対応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4.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少子化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794972"/>
                  </a:ext>
                </a:extLst>
              </a:tr>
            </a:tbl>
          </a:graphicData>
        </a:graphic>
      </p:graphicFrame>
      <p:sp>
        <p:nvSpPr>
          <p:cNvPr id="3075" name="テキスト ボックス 4"/>
          <p:cNvSpPr txBox="1">
            <a:spLocks noChangeArrowheads="1"/>
          </p:cNvSpPr>
          <p:nvPr/>
        </p:nvSpPr>
        <p:spPr bwMode="auto">
          <a:xfrm>
            <a:off x="764497" y="292308"/>
            <a:ext cx="74875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ＳＷＯＴ分析　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看護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296468"/>
              </p:ext>
            </p:extLst>
          </p:nvPr>
        </p:nvGraphicFramePr>
        <p:xfrm>
          <a:off x="491412" y="991930"/>
          <a:ext cx="8007221" cy="5550159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527345">
                  <a:extLst>
                    <a:ext uri="{9D8B030D-6E8A-4147-A177-3AD203B41FA5}">
                      <a16:colId xmlns:a16="http://schemas.microsoft.com/office/drawing/2014/main" val="192234475"/>
                    </a:ext>
                  </a:extLst>
                </a:gridCol>
                <a:gridCol w="3739938">
                  <a:extLst>
                    <a:ext uri="{9D8B030D-6E8A-4147-A177-3AD203B41FA5}">
                      <a16:colId xmlns:a16="http://schemas.microsoft.com/office/drawing/2014/main" val="868509896"/>
                    </a:ext>
                  </a:extLst>
                </a:gridCol>
                <a:gridCol w="3739938">
                  <a:extLst>
                    <a:ext uri="{9D8B030D-6E8A-4147-A177-3AD203B41FA5}">
                      <a16:colId xmlns:a16="http://schemas.microsoft.com/office/drawing/2014/main" val="4173854699"/>
                    </a:ext>
                  </a:extLst>
                </a:gridCol>
              </a:tblGrid>
              <a:tr h="520959">
                <a:tc>
                  <a:txBody>
                    <a:bodyPr/>
                    <a:lstStyle/>
                    <a:p>
                      <a:r>
                        <a:rPr lang="ja-JP" altLang="en-US" sz="200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 </a:t>
                      </a:r>
                    </a:p>
                  </a:txBody>
                  <a:tcPr marL="38100" marR="38100" marT="38100" marB="38100"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目的に対するプラス要因</a:t>
                      </a:r>
                    </a:p>
                  </a:txBody>
                  <a:tcPr marL="38100" marR="3810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目的に対するマイナス要因</a:t>
                      </a:r>
                    </a:p>
                  </a:txBody>
                  <a:tcPr marL="38100" marR="38100" marT="38100" marB="381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68859492"/>
                  </a:ext>
                </a:extLst>
              </a:tr>
              <a:tr h="1918996">
                <a:tc>
                  <a:txBody>
                    <a:bodyPr/>
                    <a:lstStyle/>
                    <a:p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内部環境</a:t>
                      </a:r>
                    </a:p>
                  </a:txBody>
                  <a:tcPr marL="38100" marR="38100" marT="38100" marB="381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強み </a:t>
                      </a:r>
                      <a:r>
                        <a:rPr lang="en-US" altLang="ja-JP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Strengths)</a:t>
                      </a:r>
                    </a:p>
                    <a:p>
                      <a:pPr algn="l"/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弱み </a:t>
                      </a:r>
                      <a:r>
                        <a:rPr lang="en-US" altLang="ja-JP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Weaknesses)</a:t>
                      </a:r>
                    </a:p>
                    <a:p>
                      <a:pPr marL="179388" indent="-179388" algn="l"/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9388" indent="-179388" algn="ctr"/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9388" indent="-179388" algn="ctr"/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9388" indent="-179388" algn="ctr"/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9388" indent="-179388" algn="ctr"/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9388" indent="-179388" algn="ctr"/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marL="179388" indent="-179388" algn="ctr"/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000208"/>
                  </a:ext>
                </a:extLst>
              </a:tr>
              <a:tr h="1918996">
                <a:tc>
                  <a:txBody>
                    <a:bodyPr/>
                    <a:lstStyle/>
                    <a:p>
                      <a:r>
                        <a:rPr lang="ja-JP" altLang="en-US" sz="2000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外部環境</a:t>
                      </a:r>
                    </a:p>
                  </a:txBody>
                  <a:tcPr marL="38100" marR="38100" marT="38100" marB="381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機会 </a:t>
                      </a:r>
                      <a:r>
                        <a:rPr lang="en-US" altLang="ja-JP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Opportunities)</a:t>
                      </a:r>
                    </a:p>
                    <a:p>
                      <a:pPr algn="l"/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脅威 </a:t>
                      </a:r>
                      <a:r>
                        <a:rPr lang="en-US" altLang="ja-JP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Threats)</a:t>
                      </a:r>
                    </a:p>
                    <a:p>
                      <a:pPr algn="l"/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794972"/>
                  </a:ext>
                </a:extLst>
              </a:tr>
            </a:tbl>
          </a:graphicData>
        </a:graphic>
      </p:graphicFrame>
      <p:sp>
        <p:nvSpPr>
          <p:cNvPr id="5123" name="テキスト ボックス 4"/>
          <p:cNvSpPr txBox="1">
            <a:spLocks noChangeArrowheads="1"/>
          </p:cNvSpPr>
          <p:nvPr/>
        </p:nvSpPr>
        <p:spPr bwMode="auto">
          <a:xfrm>
            <a:off x="1944688" y="266700"/>
            <a:ext cx="52435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ja-JP" altLang="en-US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ＳＷＯＴ分析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212</Words>
  <Application>Microsoft Office PowerPoint</Application>
  <PresentationFormat>画面に合わせる (4:3)</PresentationFormat>
  <Paragraphs>50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HGP創英角ｺﾞｼｯｸUB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2017-03-12T04:32:09Z</dcterms:created>
  <dcterms:modified xsi:type="dcterms:W3CDTF">2018-05-07T13:50:51Z</dcterms:modified>
</cp:coreProperties>
</file>