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</p:sldMasterIdLst>
  <p:sldIdLst>
    <p:sldId id="263" r:id="rId2"/>
    <p:sldId id="260" r:id="rId3"/>
  </p:sldIdLst>
  <p:sldSz cx="9144000" cy="6858000" type="screen4x3"/>
  <p:notesSz cx="6858000" cy="9144000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929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27F97BB-C833-4FB7-BDE5-3F7075034690}" styleName="テーマ スタイル 2 - アクセント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11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86" y="250"/>
      </p:cViewPr>
      <p:guideLst>
        <p:guide orient="horz" pos="3929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4A478F-58B4-42D6-8D45-65050FE08A8A}" type="datetimeFigureOut">
              <a:rPr lang="ja-JP" altLang="en-US"/>
              <a:pPr>
                <a:defRPr/>
              </a:pPr>
              <a:t>2018/3/24</a:t>
            </a:fld>
            <a:endParaRPr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F66E78-2AFA-4DB1-A171-0CB5DA2DD868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906727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907964-8862-460F-A20D-17B01F4B1379}" type="datetimeFigureOut">
              <a:rPr lang="ja-JP" altLang="en-US"/>
              <a:pPr>
                <a:defRPr/>
              </a:pPr>
              <a:t>2018/3/24</a:t>
            </a:fld>
            <a:endParaRPr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C0EA65-52E3-45E8-BA91-545BF0276F78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8511427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202EE5-A77C-48E7-84D3-DC9D65A0303C}" type="datetimeFigureOut">
              <a:rPr lang="ja-JP" altLang="en-US"/>
              <a:pPr>
                <a:defRPr/>
              </a:pPr>
              <a:t>2018/3/24</a:t>
            </a:fld>
            <a:endParaRPr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718F6D-D005-4A94-A65A-47AA9C2D91C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9649138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1D34B7-16F4-44BF-B528-1077FC800338}" type="datetimeFigureOut">
              <a:rPr lang="ja-JP" altLang="en-US"/>
              <a:pPr>
                <a:defRPr/>
              </a:pPr>
              <a:t>2018/3/24</a:t>
            </a:fld>
            <a:endParaRPr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68C2C9-72CE-4399-8FDF-C468FB18692B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9996156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33C2A0-9A82-4958-BC09-C0993AB764C7}" type="datetimeFigureOut">
              <a:rPr lang="ja-JP" altLang="en-US"/>
              <a:pPr>
                <a:defRPr/>
              </a:pPr>
              <a:t>2018/3/24</a:t>
            </a:fld>
            <a:endParaRPr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B30E1D-F99A-4651-8214-1025CCB8893B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9258421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CC72ED-D35A-47A6-94D8-5D5A03AE3C23}" type="datetimeFigureOut">
              <a:rPr lang="ja-JP" altLang="en-US"/>
              <a:pPr>
                <a:defRPr/>
              </a:pPr>
              <a:t>2018/3/24</a:t>
            </a:fld>
            <a:endParaRPr lang="ja-JP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F26981-7433-4D63-BFC9-59CD5367C7B3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3048175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9880A3-06D3-404E-BEC3-1A356E88DD67}" type="datetimeFigureOut">
              <a:rPr lang="ja-JP" altLang="en-US"/>
              <a:pPr>
                <a:defRPr/>
              </a:pPr>
              <a:t>2018/3/24</a:t>
            </a:fld>
            <a:endParaRPr lang="ja-JP" alt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34D27D-6334-43EF-8EA4-EE51640A9285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5617832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E16DE3-BF15-40AA-A886-807E40ECCA9D}" type="datetimeFigureOut">
              <a:rPr lang="ja-JP" altLang="en-US"/>
              <a:pPr>
                <a:defRPr/>
              </a:pPr>
              <a:t>2018/3/24</a:t>
            </a:fld>
            <a:endParaRPr lang="ja-JP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5AD811-5D54-43D2-9D3F-FCD0DE1E8099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7577183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56C190-6914-4C71-AF62-B24A8C55B6BE}" type="datetimeFigureOut">
              <a:rPr lang="ja-JP" altLang="en-US"/>
              <a:pPr>
                <a:defRPr/>
              </a:pPr>
              <a:t>2018/3/24</a:t>
            </a:fld>
            <a:endParaRPr lang="ja-JP" alt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F692A7-BA0B-4F20-99D4-FB019FA1F471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7780963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12576C-146A-4295-A07E-4953474AF4F0}" type="datetimeFigureOut">
              <a:rPr lang="ja-JP" altLang="en-US"/>
              <a:pPr>
                <a:defRPr/>
              </a:pPr>
              <a:t>2018/3/24</a:t>
            </a:fld>
            <a:endParaRPr lang="ja-JP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24D66E-DAFD-4214-A6FD-E72D560B96E5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5995419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ja-JP" altLang="en-US" noProof="0"/>
              <a:t>図を追加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BB1E92-73C4-4093-B1F6-12172451633A}" type="datetimeFigureOut">
              <a:rPr lang="ja-JP" altLang="en-US"/>
              <a:pPr>
                <a:defRPr/>
              </a:pPr>
              <a:t>2018/3/24</a:t>
            </a:fld>
            <a:endParaRPr lang="ja-JP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9A49ED-850C-4319-821E-EC3F9950B53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5775501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タイトルの書式設定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kumimoji="1"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D842A00A-BE4A-4F7C-8F86-5A445C457B11}" type="datetimeFigureOut">
              <a:rPr lang="ja-JP" altLang="en-US"/>
              <a:pPr>
                <a:defRPr/>
              </a:pPr>
              <a:t>2018/3/24</a:t>
            </a:fld>
            <a:endParaRPr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kumimoji="1"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kumimoji="1"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CAFFC7B9-60A9-4EE8-B17B-C1F2CC6DF308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fontAlgn="base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19863027"/>
              </p:ext>
            </p:extLst>
          </p:nvPr>
        </p:nvGraphicFramePr>
        <p:xfrm>
          <a:off x="491412" y="991930"/>
          <a:ext cx="8007221" cy="5184399"/>
        </p:xfrm>
        <a:graphic>
          <a:graphicData uri="http://schemas.openxmlformats.org/drawingml/2006/table">
            <a:tbl>
              <a:tblPr>
                <a:tableStyleId>{327F97BB-C833-4FB7-BDE5-3F7075034690}</a:tableStyleId>
              </a:tblPr>
              <a:tblGrid>
                <a:gridCol w="527345">
                  <a:extLst>
                    <a:ext uri="{9D8B030D-6E8A-4147-A177-3AD203B41FA5}">
                      <a16:colId xmlns:a16="http://schemas.microsoft.com/office/drawing/2014/main" val="192234475"/>
                    </a:ext>
                  </a:extLst>
                </a:gridCol>
                <a:gridCol w="3739938">
                  <a:extLst>
                    <a:ext uri="{9D8B030D-6E8A-4147-A177-3AD203B41FA5}">
                      <a16:colId xmlns:a16="http://schemas.microsoft.com/office/drawing/2014/main" val="868509896"/>
                    </a:ext>
                  </a:extLst>
                </a:gridCol>
                <a:gridCol w="3739938">
                  <a:extLst>
                    <a:ext uri="{9D8B030D-6E8A-4147-A177-3AD203B41FA5}">
                      <a16:colId xmlns:a16="http://schemas.microsoft.com/office/drawing/2014/main" val="4173854699"/>
                    </a:ext>
                  </a:extLst>
                </a:gridCol>
              </a:tblGrid>
              <a:tr h="520959">
                <a:tc>
                  <a:txBody>
                    <a:bodyPr/>
                    <a:lstStyle/>
                    <a:p>
                      <a:r>
                        <a:rPr lang="ja-JP" altLang="en-US" sz="2000" dirty="0">
                          <a:effectLst/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</a:rPr>
                        <a:t> </a:t>
                      </a:r>
                    </a:p>
                  </a:txBody>
                  <a:tcPr marL="38100" marR="38100" marT="38100" marB="38100" anchor="ctr">
                    <a:gradFill flip="none" rotWithShape="1">
                      <a:gsLst>
                        <a:gs pos="0">
                          <a:schemeClr val="accent1"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shade val="100000"/>
                            <a:satMod val="115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2000" dirty="0">
                          <a:effectLst/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</a:rPr>
                        <a:t>（目的に対して）ポジティブ</a:t>
                      </a:r>
                    </a:p>
                  </a:txBody>
                  <a:tcPr marL="38100" marR="38100" marT="38100" marB="3810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1"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shade val="100000"/>
                            <a:satMod val="115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2000" dirty="0">
                          <a:effectLst/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</a:rPr>
                        <a:t>（目的に対して）ネガティブ</a:t>
                      </a:r>
                    </a:p>
                  </a:txBody>
                  <a:tcPr marL="38100" marR="38100" marT="38100" marB="3810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1"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shade val="100000"/>
                            <a:satMod val="115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2468859492"/>
                  </a:ext>
                </a:extLst>
              </a:tr>
              <a:tr h="1103030">
                <a:tc>
                  <a:txBody>
                    <a:bodyPr/>
                    <a:lstStyle/>
                    <a:p>
                      <a:r>
                        <a:rPr lang="ja-JP" altLang="en-US" sz="2000" dirty="0">
                          <a:effectLst/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</a:rPr>
                        <a:t>内部環境</a:t>
                      </a:r>
                    </a:p>
                  </a:txBody>
                  <a:tcPr marL="38100" marR="38100" marT="38100" marB="3810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gradFill flip="none" rotWithShape="1">
                      <a:gsLst>
                        <a:gs pos="0">
                          <a:schemeClr val="accent1"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shade val="100000"/>
                            <a:satMod val="115000"/>
                          </a:schemeClr>
                        </a:gs>
                      </a:gsLst>
                      <a:lin ang="108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2000" dirty="0">
                          <a:solidFill>
                            <a:srgbClr val="0070C0"/>
                          </a:solidFill>
                          <a:effectLst/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</a:rPr>
                        <a:t>強み </a:t>
                      </a:r>
                      <a:r>
                        <a:rPr lang="en-US" altLang="ja-JP" sz="2000" dirty="0">
                          <a:solidFill>
                            <a:srgbClr val="0070C0"/>
                          </a:solidFill>
                          <a:effectLst/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</a:rPr>
                        <a:t>(</a:t>
                      </a:r>
                      <a:r>
                        <a:rPr lang="en-US" sz="2000" dirty="0">
                          <a:solidFill>
                            <a:srgbClr val="0070C0"/>
                          </a:solidFill>
                          <a:effectLst/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</a:rPr>
                        <a:t>Strengths)</a:t>
                      </a:r>
                    </a:p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HGP創英角ｺﾞｼｯｸUB" panose="020B0900000000000000" pitchFamily="50" charset="-128"/>
                        <a:ea typeface="HGP創英角ｺﾞｼｯｸUB" panose="020B0900000000000000" pitchFamily="50" charset="-128"/>
                      </a:endParaRPr>
                    </a:p>
                    <a:p>
                      <a:pPr marL="182563" indent="-182563">
                        <a:buFont typeface="+mj-lt"/>
                        <a:buAutoNum type="arabicPeriod"/>
                      </a:pPr>
                      <a:r>
                        <a:rPr lang="ja-JP" altLang="en-US" sz="1800" dirty="0">
                          <a:solidFill>
                            <a:schemeClr val="tx1"/>
                          </a:solidFill>
                        </a:rPr>
                        <a:t>地域で最も病床数が多い</a:t>
                      </a:r>
                    </a:p>
                    <a:p>
                      <a:pPr marL="182563" indent="-182563">
                        <a:buFont typeface="+mj-lt"/>
                        <a:buAutoNum type="arabicPeriod"/>
                      </a:pPr>
                      <a:r>
                        <a:rPr lang="ja-JP" altLang="en-US" sz="1800" dirty="0">
                          <a:solidFill>
                            <a:schemeClr val="tx1"/>
                          </a:solidFill>
                        </a:rPr>
                        <a:t>部門間のコミュニケーションが取れている</a:t>
                      </a:r>
                    </a:p>
                    <a:p>
                      <a:pPr marL="182563" indent="-182563">
                        <a:buFont typeface="+mj-lt"/>
                        <a:buAutoNum type="arabicPeriod"/>
                      </a:pPr>
                      <a:r>
                        <a:rPr lang="ja-JP" altLang="en-US" sz="1800" dirty="0">
                          <a:solidFill>
                            <a:schemeClr val="tx1"/>
                          </a:solidFill>
                        </a:rPr>
                        <a:t>接遇の訓練が行き届いている</a:t>
                      </a:r>
                    </a:p>
                    <a:p>
                      <a:pPr marL="182563" indent="-182563">
                        <a:buFont typeface="+mj-lt"/>
                        <a:buAutoNum type="arabicPeriod"/>
                      </a:pPr>
                      <a:r>
                        <a:rPr lang="ja-JP" altLang="en-US" sz="1800" dirty="0">
                          <a:solidFill>
                            <a:schemeClr val="tx1"/>
                          </a:solidFill>
                        </a:rPr>
                        <a:t>認知症看護認定看護師が複数いる</a:t>
                      </a:r>
                    </a:p>
                    <a:p>
                      <a:pPr marL="182563" indent="-182563">
                        <a:buFont typeface="+mj-lt"/>
                        <a:buAutoNum type="arabicPeriod"/>
                      </a:pPr>
                      <a:r>
                        <a:rPr lang="ja-JP" altLang="en-US" sz="1800" dirty="0">
                          <a:solidFill>
                            <a:schemeClr val="tx1"/>
                          </a:solidFill>
                        </a:rPr>
                        <a:t>電子カルテが整備されている</a:t>
                      </a:r>
                      <a:endParaRPr lang="ja-JP" altLang="en-US" sz="1800" dirty="0"/>
                    </a:p>
                  </a:txBody>
                  <a:tcPr marL="38100" marR="38100" marT="38100" marB="381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2000" dirty="0">
                          <a:solidFill>
                            <a:srgbClr val="0070C0"/>
                          </a:solidFill>
                          <a:effectLst/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</a:rPr>
                        <a:t>弱み </a:t>
                      </a:r>
                      <a:r>
                        <a:rPr lang="en-US" altLang="ja-JP" sz="2000" dirty="0">
                          <a:solidFill>
                            <a:srgbClr val="0070C0"/>
                          </a:solidFill>
                          <a:effectLst/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</a:rPr>
                        <a:t>(</a:t>
                      </a:r>
                      <a:r>
                        <a:rPr lang="en-US" sz="2000" dirty="0">
                          <a:solidFill>
                            <a:srgbClr val="0070C0"/>
                          </a:solidFill>
                          <a:effectLst/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</a:rPr>
                        <a:t>Weaknesses)</a:t>
                      </a:r>
                    </a:p>
                    <a:p>
                      <a:pPr marL="179388" indent="-179388" algn="ctr"/>
                      <a:endParaRPr lang="en-US" sz="20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HGP創英角ｺﾞｼｯｸUB" panose="020B0900000000000000" pitchFamily="50" charset="-128"/>
                        <a:ea typeface="HGP創英角ｺﾞｼｯｸUB" panose="020B0900000000000000" pitchFamily="50" charset="-128"/>
                      </a:endParaRPr>
                    </a:p>
                    <a:p>
                      <a:pPr marL="179388" indent="-179388">
                        <a:buFont typeface="+mj-lt"/>
                        <a:buAutoNum type="arabicPeriod"/>
                      </a:pPr>
                      <a:r>
                        <a:rPr lang="ja-JP" altLang="en-US" sz="1800" dirty="0">
                          <a:solidFill>
                            <a:schemeClr val="tx1"/>
                          </a:solidFill>
                        </a:rPr>
                        <a:t>在宅支援に関する看護師の知識が全体的に不足気味</a:t>
                      </a:r>
                    </a:p>
                    <a:p>
                      <a:pPr marL="179388" indent="-179388">
                        <a:buFont typeface="+mj-lt"/>
                        <a:buAutoNum type="arabicPeriod"/>
                      </a:pPr>
                      <a:r>
                        <a:rPr lang="ja-JP" altLang="en-US" sz="1800" dirty="0">
                          <a:solidFill>
                            <a:schemeClr val="tx1"/>
                          </a:solidFill>
                        </a:rPr>
                        <a:t>経営層のリーダーシップが不足</a:t>
                      </a:r>
                      <a:endParaRPr lang="en-US" altLang="ja-JP" sz="1800" dirty="0">
                        <a:solidFill>
                          <a:schemeClr val="tx1"/>
                        </a:solidFill>
                      </a:endParaRPr>
                    </a:p>
                    <a:p>
                      <a:pPr marL="179388" indent="-179388">
                        <a:buFont typeface="+mj-lt"/>
                        <a:buAutoNum type="arabicPeriod"/>
                      </a:pPr>
                      <a:r>
                        <a:rPr lang="ja-JP" altLang="en-US" sz="1800" dirty="0">
                          <a:solidFill>
                            <a:schemeClr val="tx1"/>
                          </a:solidFill>
                        </a:rPr>
                        <a:t>看護師が不足気味</a:t>
                      </a:r>
                      <a:endParaRPr lang="en-US" sz="20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HGP創英角ｺﾞｼｯｸUB" panose="020B0900000000000000" pitchFamily="50" charset="-128"/>
                        <a:ea typeface="HGP創英角ｺﾞｼｯｸUB" panose="020B0900000000000000" pitchFamily="50" charset="-128"/>
                      </a:endParaRPr>
                    </a:p>
                  </a:txBody>
                  <a:tcPr marL="38100" marR="38100" marT="38100" marB="381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0000208"/>
                  </a:ext>
                </a:extLst>
              </a:tr>
              <a:tr h="1918996">
                <a:tc>
                  <a:txBody>
                    <a:bodyPr/>
                    <a:lstStyle/>
                    <a:p>
                      <a:r>
                        <a:rPr lang="ja-JP" altLang="en-US" sz="2000" dirty="0">
                          <a:effectLst/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</a:rPr>
                        <a:t>外部環境</a:t>
                      </a:r>
                    </a:p>
                  </a:txBody>
                  <a:tcPr marL="38100" marR="38100" marT="38100" marB="3810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gradFill flip="none" rotWithShape="1">
                      <a:gsLst>
                        <a:gs pos="0">
                          <a:schemeClr val="accent1"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shade val="100000"/>
                            <a:satMod val="115000"/>
                          </a:schemeClr>
                        </a:gs>
                      </a:gsLst>
                      <a:lin ang="108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2000" dirty="0">
                          <a:solidFill>
                            <a:srgbClr val="0070C0"/>
                          </a:solidFill>
                          <a:effectLst/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</a:rPr>
                        <a:t>機会 </a:t>
                      </a:r>
                      <a:r>
                        <a:rPr lang="en-US" altLang="ja-JP" sz="2000" dirty="0">
                          <a:solidFill>
                            <a:srgbClr val="0070C0"/>
                          </a:solidFill>
                          <a:effectLst/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</a:rPr>
                        <a:t>(</a:t>
                      </a:r>
                      <a:r>
                        <a:rPr lang="en-US" sz="2000" dirty="0">
                          <a:solidFill>
                            <a:srgbClr val="0070C0"/>
                          </a:solidFill>
                          <a:effectLst/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</a:rPr>
                        <a:t>Opportunities)</a:t>
                      </a:r>
                    </a:p>
                    <a:p>
                      <a:pPr algn="ctr"/>
                      <a:endParaRPr lang="en-US" sz="2000" dirty="0">
                        <a:solidFill>
                          <a:srgbClr val="0070C0"/>
                        </a:solidFill>
                        <a:effectLst/>
                        <a:latin typeface="HGP創英角ｺﾞｼｯｸUB" panose="020B0900000000000000" pitchFamily="50" charset="-128"/>
                        <a:ea typeface="HGP創英角ｺﾞｼｯｸUB" panose="020B0900000000000000" pitchFamily="50" charset="-128"/>
                      </a:endParaRPr>
                    </a:p>
                    <a:p>
                      <a:pPr marL="182563" indent="-182563">
                        <a:buFont typeface="+mj-lt"/>
                        <a:buAutoNum type="arabicPeriod"/>
                      </a:pPr>
                      <a:r>
                        <a:rPr lang="ja-JP" altLang="en-US" sz="1800" dirty="0">
                          <a:solidFill>
                            <a:schemeClr val="tx1"/>
                          </a:solidFill>
                        </a:rPr>
                        <a:t>近隣大学で看護学部が開設</a:t>
                      </a:r>
                      <a:br>
                        <a:rPr lang="en-US" altLang="ja-JP" sz="1800" dirty="0">
                          <a:solidFill>
                            <a:schemeClr val="tx1"/>
                          </a:solidFill>
                        </a:rPr>
                      </a:br>
                      <a:r>
                        <a:rPr lang="ja-JP" altLang="en-US" sz="1800" dirty="0">
                          <a:solidFill>
                            <a:schemeClr val="tx1"/>
                          </a:solidFill>
                        </a:rPr>
                        <a:t>（看護師採用に有利？）</a:t>
                      </a:r>
                    </a:p>
                    <a:p>
                      <a:pPr marL="182563" indent="-182563">
                        <a:buFont typeface="+mj-lt"/>
                        <a:buAutoNum type="arabicPeriod"/>
                      </a:pPr>
                      <a:r>
                        <a:rPr lang="ja-JP" altLang="en-US" sz="1800" dirty="0">
                          <a:solidFill>
                            <a:schemeClr val="tx1"/>
                          </a:solidFill>
                        </a:rPr>
                        <a:t>高齢化が進展し後期高齢の利用者増が確実</a:t>
                      </a:r>
                      <a:endParaRPr lang="en-US" altLang="ja-JP" sz="1800" dirty="0">
                        <a:solidFill>
                          <a:schemeClr val="tx1"/>
                        </a:solidFill>
                      </a:endParaRPr>
                    </a:p>
                    <a:p>
                      <a:pPr marL="182563" indent="-182563">
                        <a:buFont typeface="+mj-lt"/>
                        <a:buAutoNum type="arabicPeriod"/>
                      </a:pPr>
                      <a:r>
                        <a:rPr lang="ja-JP" altLang="en-US" sz="1800" dirty="0">
                          <a:solidFill>
                            <a:schemeClr val="tx1"/>
                          </a:solidFill>
                        </a:rPr>
                        <a:t>健康意識の高まりにより予防や健診への需要も増えそう</a:t>
                      </a:r>
                    </a:p>
                  </a:txBody>
                  <a:tcPr marL="38100" marR="38100" marT="38100" marB="381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2000" dirty="0">
                          <a:solidFill>
                            <a:srgbClr val="0070C0"/>
                          </a:solidFill>
                          <a:effectLst/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</a:rPr>
                        <a:t>脅威 </a:t>
                      </a:r>
                      <a:r>
                        <a:rPr lang="en-US" altLang="ja-JP" sz="2000" dirty="0">
                          <a:solidFill>
                            <a:srgbClr val="0070C0"/>
                          </a:solidFill>
                          <a:effectLst/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</a:rPr>
                        <a:t>(</a:t>
                      </a:r>
                      <a:r>
                        <a:rPr lang="en-US" sz="2000" dirty="0">
                          <a:solidFill>
                            <a:srgbClr val="0070C0"/>
                          </a:solidFill>
                          <a:effectLst/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</a:rPr>
                        <a:t>Threats)</a:t>
                      </a:r>
                    </a:p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HGP創英角ｺﾞｼｯｸUB" panose="020B0900000000000000" pitchFamily="50" charset="-128"/>
                        <a:ea typeface="HGP創英角ｺﾞｼｯｸUB" panose="020B0900000000000000" pitchFamily="50" charset="-128"/>
                      </a:endParaRPr>
                    </a:p>
                    <a:p>
                      <a:pPr marL="182563" indent="-182563">
                        <a:buFont typeface="+mj-lt"/>
                        <a:buAutoNum type="arabicPeriod"/>
                      </a:pPr>
                      <a:r>
                        <a:rPr lang="ja-JP" altLang="en-US" sz="1800" dirty="0">
                          <a:solidFill>
                            <a:schemeClr val="tx1"/>
                          </a:solidFill>
                        </a:rPr>
                        <a:t>景気が悪く可処分所得が減少</a:t>
                      </a:r>
                    </a:p>
                    <a:p>
                      <a:pPr marL="182563" indent="-182563">
                        <a:buFont typeface="+mj-lt"/>
                        <a:buAutoNum type="arabicPeriod"/>
                      </a:pPr>
                      <a:r>
                        <a:rPr lang="ja-JP" altLang="en-US" sz="1800" dirty="0">
                          <a:solidFill>
                            <a:schemeClr val="tx1"/>
                          </a:solidFill>
                        </a:rPr>
                        <a:t>規模的に上回る病院が隣駅に移転してくる。</a:t>
                      </a:r>
                    </a:p>
                    <a:p>
                      <a:pPr marL="182563" indent="-182563">
                        <a:buFont typeface="+mj-lt"/>
                        <a:buAutoNum type="arabicPeriod"/>
                      </a:pPr>
                      <a:r>
                        <a:rPr lang="ja-JP" altLang="en-US" sz="1800" dirty="0">
                          <a:solidFill>
                            <a:schemeClr val="tx1"/>
                          </a:solidFill>
                        </a:rPr>
                        <a:t>女性医師が増加。</a:t>
                      </a:r>
                    </a:p>
                    <a:p>
                      <a:pPr marL="182563" indent="-182563">
                        <a:buFont typeface="+mj-lt"/>
                        <a:buAutoNum type="arabicPeriod"/>
                      </a:pPr>
                      <a:r>
                        <a:rPr lang="ja-JP" altLang="en-US" sz="1800" dirty="0">
                          <a:solidFill>
                            <a:schemeClr val="tx1"/>
                          </a:solidFill>
                        </a:rPr>
                        <a:t>地元企業の廃業が目立ち企業健診の依頼が減少傾向</a:t>
                      </a:r>
                    </a:p>
                  </a:txBody>
                  <a:tcPr marL="38100" marR="38100" marT="38100" marB="381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1794972"/>
                  </a:ext>
                </a:extLst>
              </a:tr>
            </a:tbl>
          </a:graphicData>
        </a:graphic>
      </p:graphicFrame>
      <p:sp>
        <p:nvSpPr>
          <p:cNvPr id="3075" name="テキスト ボックス 4"/>
          <p:cNvSpPr txBox="1">
            <a:spLocks noChangeArrowheads="1"/>
          </p:cNvSpPr>
          <p:nvPr/>
        </p:nvSpPr>
        <p:spPr bwMode="auto">
          <a:xfrm>
            <a:off x="764497" y="292308"/>
            <a:ext cx="7487587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ja-JP" altLang="en-US" sz="4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ＳＷＯＴ分析　</a:t>
            </a:r>
            <a:r>
              <a:rPr lang="en-US" altLang="ja-JP" sz="4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(</a:t>
            </a:r>
            <a:r>
              <a:rPr lang="ja-JP" altLang="en-US" sz="4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病院</a:t>
            </a:r>
            <a:r>
              <a:rPr lang="en-US" altLang="ja-JP" sz="4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)</a:t>
            </a:r>
            <a:endParaRPr lang="ja-JP" altLang="en-US" sz="4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029038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0428633"/>
              </p:ext>
            </p:extLst>
          </p:nvPr>
        </p:nvGraphicFramePr>
        <p:xfrm>
          <a:off x="491412" y="991930"/>
          <a:ext cx="8007221" cy="5550159"/>
        </p:xfrm>
        <a:graphic>
          <a:graphicData uri="http://schemas.openxmlformats.org/drawingml/2006/table">
            <a:tbl>
              <a:tblPr>
                <a:tableStyleId>{327F97BB-C833-4FB7-BDE5-3F7075034690}</a:tableStyleId>
              </a:tblPr>
              <a:tblGrid>
                <a:gridCol w="527345">
                  <a:extLst>
                    <a:ext uri="{9D8B030D-6E8A-4147-A177-3AD203B41FA5}">
                      <a16:colId xmlns:a16="http://schemas.microsoft.com/office/drawing/2014/main" val="192234475"/>
                    </a:ext>
                  </a:extLst>
                </a:gridCol>
                <a:gridCol w="3739938">
                  <a:extLst>
                    <a:ext uri="{9D8B030D-6E8A-4147-A177-3AD203B41FA5}">
                      <a16:colId xmlns:a16="http://schemas.microsoft.com/office/drawing/2014/main" val="868509896"/>
                    </a:ext>
                  </a:extLst>
                </a:gridCol>
                <a:gridCol w="3739938">
                  <a:extLst>
                    <a:ext uri="{9D8B030D-6E8A-4147-A177-3AD203B41FA5}">
                      <a16:colId xmlns:a16="http://schemas.microsoft.com/office/drawing/2014/main" val="4173854699"/>
                    </a:ext>
                  </a:extLst>
                </a:gridCol>
              </a:tblGrid>
              <a:tr h="520959">
                <a:tc>
                  <a:txBody>
                    <a:bodyPr/>
                    <a:lstStyle/>
                    <a:p>
                      <a:r>
                        <a:rPr lang="ja-JP" altLang="en-US" sz="2000">
                          <a:effectLst/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</a:rPr>
                        <a:t> </a:t>
                      </a:r>
                    </a:p>
                  </a:txBody>
                  <a:tcPr marL="38100" marR="38100" marT="38100" marB="38100" anchor="ctr">
                    <a:gradFill flip="none" rotWithShape="1">
                      <a:gsLst>
                        <a:gs pos="0">
                          <a:schemeClr val="accent1"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shade val="100000"/>
                            <a:satMod val="115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2000" dirty="0">
                          <a:effectLst/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</a:rPr>
                        <a:t>（目的に対して）ポジティブ</a:t>
                      </a:r>
                    </a:p>
                  </a:txBody>
                  <a:tcPr marL="38100" marR="38100" marT="38100" marB="3810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1"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shade val="100000"/>
                            <a:satMod val="115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2000" dirty="0">
                          <a:effectLst/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</a:rPr>
                        <a:t>（目的に対して）ネガティブ</a:t>
                      </a:r>
                    </a:p>
                  </a:txBody>
                  <a:tcPr marL="38100" marR="38100" marT="38100" marB="3810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1"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shade val="100000"/>
                            <a:satMod val="115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2468859492"/>
                  </a:ext>
                </a:extLst>
              </a:tr>
              <a:tr h="1918996">
                <a:tc>
                  <a:txBody>
                    <a:bodyPr/>
                    <a:lstStyle/>
                    <a:p>
                      <a:r>
                        <a:rPr lang="ja-JP" altLang="en-US" sz="2000" dirty="0">
                          <a:effectLst/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</a:rPr>
                        <a:t>内部環境</a:t>
                      </a:r>
                    </a:p>
                  </a:txBody>
                  <a:tcPr marL="38100" marR="38100" marT="38100" marB="3810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gradFill flip="none" rotWithShape="1">
                      <a:gsLst>
                        <a:gs pos="0">
                          <a:schemeClr val="accent1"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shade val="100000"/>
                            <a:satMod val="115000"/>
                          </a:schemeClr>
                        </a:gs>
                      </a:gsLst>
                      <a:lin ang="108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177800" indent="-177800" algn="l">
                        <a:buFont typeface="Arial" panose="020B0604020202020204" pitchFamily="34" charset="0"/>
                        <a:buChar char="•"/>
                      </a:pPr>
                      <a:endParaRPr lang="en-US" sz="20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HGP創英角ｺﾞｼｯｸUB" panose="020B0900000000000000" pitchFamily="50" charset="-128"/>
                        <a:ea typeface="HGP創英角ｺﾞｼｯｸUB" panose="020B0900000000000000" pitchFamily="50" charset="-128"/>
                      </a:endParaRPr>
                    </a:p>
                    <a:p>
                      <a:pPr marL="177800" indent="-177800" algn="l">
                        <a:buFont typeface="Arial" panose="020B0604020202020204" pitchFamily="34" charset="0"/>
                        <a:buChar char="•"/>
                      </a:pPr>
                      <a:endParaRPr lang="en-US" sz="20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HGP創英角ｺﾞｼｯｸUB" panose="020B0900000000000000" pitchFamily="50" charset="-128"/>
                        <a:ea typeface="HGP創英角ｺﾞｼｯｸUB" panose="020B0900000000000000" pitchFamily="50" charset="-128"/>
                      </a:endParaRPr>
                    </a:p>
                    <a:p>
                      <a:pPr marL="177800" indent="-177800" algn="l">
                        <a:buFont typeface="Arial" panose="020B0604020202020204" pitchFamily="34" charset="0"/>
                        <a:buChar char="•"/>
                      </a:pPr>
                      <a:endParaRPr lang="en-US" sz="20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HGP創英角ｺﾞｼｯｸUB" panose="020B0900000000000000" pitchFamily="50" charset="-128"/>
                        <a:ea typeface="HGP創英角ｺﾞｼｯｸUB" panose="020B0900000000000000" pitchFamily="50" charset="-128"/>
                      </a:endParaRPr>
                    </a:p>
                    <a:p>
                      <a:pPr marL="177800" indent="-177800" algn="l">
                        <a:buFont typeface="Arial" panose="020B0604020202020204" pitchFamily="34" charset="0"/>
                        <a:buChar char="•"/>
                      </a:pPr>
                      <a:endParaRPr lang="en-US" sz="20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HGP創英角ｺﾞｼｯｸUB" panose="020B0900000000000000" pitchFamily="50" charset="-128"/>
                        <a:ea typeface="HGP創英角ｺﾞｼｯｸUB" panose="020B0900000000000000" pitchFamily="50" charset="-128"/>
                      </a:endParaRPr>
                    </a:p>
                    <a:p>
                      <a:pPr marL="177800" indent="-177800" algn="l">
                        <a:buFont typeface="Arial" panose="020B0604020202020204" pitchFamily="34" charset="0"/>
                        <a:buChar char="•"/>
                      </a:pPr>
                      <a:endParaRPr lang="en-US" sz="20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HGP創英角ｺﾞｼｯｸUB" panose="020B0900000000000000" pitchFamily="50" charset="-128"/>
                        <a:ea typeface="HGP創英角ｺﾞｼｯｸUB" panose="020B0900000000000000" pitchFamily="50" charset="-128"/>
                      </a:endParaRPr>
                    </a:p>
                    <a:p>
                      <a:pPr marL="177800" indent="-177800" algn="l">
                        <a:buFont typeface="Arial" panose="020B0604020202020204" pitchFamily="34" charset="0"/>
                        <a:buChar char="•"/>
                      </a:pPr>
                      <a:endParaRPr lang="en-US" sz="20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HGP創英角ｺﾞｼｯｸUB" panose="020B0900000000000000" pitchFamily="50" charset="-128"/>
                        <a:ea typeface="HGP創英角ｺﾞｼｯｸUB" panose="020B0900000000000000" pitchFamily="50" charset="-128"/>
                      </a:endParaRPr>
                    </a:p>
                    <a:p>
                      <a:pPr marL="177800" indent="-177800" algn="l">
                        <a:buFont typeface="Arial" panose="020B0604020202020204" pitchFamily="34" charset="0"/>
                        <a:buChar char="•"/>
                      </a:pPr>
                      <a:endParaRPr lang="en-US" sz="20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HGP創英角ｺﾞｼｯｸUB" panose="020B0900000000000000" pitchFamily="50" charset="-128"/>
                        <a:ea typeface="HGP創英角ｺﾞｼｯｸUB" panose="020B0900000000000000" pitchFamily="50" charset="-128"/>
                      </a:endParaRPr>
                    </a:p>
                    <a:p>
                      <a:pPr marL="177800" indent="-177800" algn="l">
                        <a:buFont typeface="Arial" panose="020B0604020202020204" pitchFamily="34" charset="0"/>
                        <a:buChar char="•"/>
                      </a:pPr>
                      <a:endParaRPr lang="en-US" sz="20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HGP創英角ｺﾞｼｯｸUB" panose="020B0900000000000000" pitchFamily="50" charset="-128"/>
                        <a:ea typeface="HGP創英角ｺﾞｼｯｸUB" panose="020B0900000000000000" pitchFamily="50" charset="-128"/>
                      </a:endParaRPr>
                    </a:p>
                  </a:txBody>
                  <a:tcPr marL="38100" marR="38100" marT="38100" marB="381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7800" indent="-177800" algn="l">
                        <a:buFont typeface="Arial" panose="020B0604020202020204" pitchFamily="34" charset="0"/>
                        <a:buChar char="•"/>
                      </a:pPr>
                      <a:endParaRPr lang="en-US" sz="20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HGP創英角ｺﾞｼｯｸUB" panose="020B0900000000000000" pitchFamily="50" charset="-128"/>
                        <a:ea typeface="HGP創英角ｺﾞｼｯｸUB" panose="020B0900000000000000" pitchFamily="50" charset="-128"/>
                      </a:endParaRPr>
                    </a:p>
                  </a:txBody>
                  <a:tcPr marL="38100" marR="38100" marT="38100" marB="381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0000208"/>
                  </a:ext>
                </a:extLst>
              </a:tr>
              <a:tr h="1918996">
                <a:tc>
                  <a:txBody>
                    <a:bodyPr/>
                    <a:lstStyle/>
                    <a:p>
                      <a:r>
                        <a:rPr lang="ja-JP" altLang="en-US" sz="2000" dirty="0">
                          <a:effectLst/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</a:rPr>
                        <a:t>外部環境</a:t>
                      </a:r>
                    </a:p>
                  </a:txBody>
                  <a:tcPr marL="38100" marR="38100" marT="38100" marB="3810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gradFill flip="none" rotWithShape="1">
                      <a:gsLst>
                        <a:gs pos="0">
                          <a:schemeClr val="accent1"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shade val="100000"/>
                            <a:satMod val="115000"/>
                          </a:schemeClr>
                        </a:gs>
                      </a:gsLst>
                      <a:lin ang="108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rgbClr val="0070C0"/>
                        </a:solidFill>
                        <a:effectLst/>
                        <a:latin typeface="HGP創英角ｺﾞｼｯｸUB" panose="020B0900000000000000" pitchFamily="50" charset="-128"/>
                        <a:ea typeface="HGP創英角ｺﾞｼｯｸUB" panose="020B0900000000000000" pitchFamily="50" charset="-128"/>
                      </a:endParaRPr>
                    </a:p>
                    <a:p>
                      <a:pPr algn="l"/>
                      <a:endParaRPr lang="en-US" sz="2000" dirty="0">
                        <a:solidFill>
                          <a:srgbClr val="0070C0"/>
                        </a:solidFill>
                        <a:effectLst/>
                        <a:latin typeface="HGP創英角ｺﾞｼｯｸUB" panose="020B0900000000000000" pitchFamily="50" charset="-128"/>
                        <a:ea typeface="HGP創英角ｺﾞｼｯｸUB" panose="020B0900000000000000" pitchFamily="50" charset="-128"/>
                      </a:endParaRPr>
                    </a:p>
                    <a:p>
                      <a:pPr algn="l"/>
                      <a:endParaRPr lang="en-US" sz="2000" dirty="0">
                        <a:solidFill>
                          <a:srgbClr val="0070C0"/>
                        </a:solidFill>
                        <a:effectLst/>
                        <a:latin typeface="HGP創英角ｺﾞｼｯｸUB" panose="020B0900000000000000" pitchFamily="50" charset="-128"/>
                        <a:ea typeface="HGP創英角ｺﾞｼｯｸUB" panose="020B0900000000000000" pitchFamily="50" charset="-128"/>
                      </a:endParaRPr>
                    </a:p>
                    <a:p>
                      <a:pPr algn="l"/>
                      <a:endParaRPr lang="en-US" sz="2000" dirty="0">
                        <a:solidFill>
                          <a:srgbClr val="0070C0"/>
                        </a:solidFill>
                        <a:effectLst/>
                        <a:latin typeface="HGP創英角ｺﾞｼｯｸUB" panose="020B0900000000000000" pitchFamily="50" charset="-128"/>
                        <a:ea typeface="HGP創英角ｺﾞｼｯｸUB" panose="020B0900000000000000" pitchFamily="50" charset="-128"/>
                      </a:endParaRPr>
                    </a:p>
                    <a:p>
                      <a:pPr algn="l"/>
                      <a:endParaRPr lang="en-US" sz="2000" dirty="0">
                        <a:solidFill>
                          <a:srgbClr val="0070C0"/>
                        </a:solidFill>
                        <a:effectLst/>
                        <a:latin typeface="HGP創英角ｺﾞｼｯｸUB" panose="020B0900000000000000" pitchFamily="50" charset="-128"/>
                        <a:ea typeface="HGP創英角ｺﾞｼｯｸUB" panose="020B0900000000000000" pitchFamily="50" charset="-128"/>
                      </a:endParaRPr>
                    </a:p>
                    <a:p>
                      <a:pPr algn="l"/>
                      <a:endParaRPr lang="en-US" sz="2000" dirty="0">
                        <a:solidFill>
                          <a:srgbClr val="0070C0"/>
                        </a:solidFill>
                        <a:effectLst/>
                        <a:latin typeface="HGP創英角ｺﾞｼｯｸUB" panose="020B0900000000000000" pitchFamily="50" charset="-128"/>
                        <a:ea typeface="HGP創英角ｺﾞｼｯｸUB" panose="020B0900000000000000" pitchFamily="50" charset="-128"/>
                      </a:endParaRPr>
                    </a:p>
                    <a:p>
                      <a:pPr algn="l"/>
                      <a:endParaRPr lang="en-US" sz="2000" dirty="0">
                        <a:solidFill>
                          <a:srgbClr val="0070C0"/>
                        </a:solidFill>
                        <a:effectLst/>
                        <a:latin typeface="HGP創英角ｺﾞｼｯｸUB" panose="020B0900000000000000" pitchFamily="50" charset="-128"/>
                        <a:ea typeface="HGP創英角ｺﾞｼｯｸUB" panose="020B0900000000000000" pitchFamily="50" charset="-128"/>
                      </a:endParaRPr>
                    </a:p>
                    <a:p>
                      <a:pPr algn="l"/>
                      <a:endParaRPr lang="en-US" sz="2000" dirty="0">
                        <a:solidFill>
                          <a:srgbClr val="0070C0"/>
                        </a:solidFill>
                        <a:effectLst/>
                        <a:latin typeface="HGP創英角ｺﾞｼｯｸUB" panose="020B0900000000000000" pitchFamily="50" charset="-128"/>
                        <a:ea typeface="HGP創英角ｺﾞｼｯｸUB" panose="020B0900000000000000" pitchFamily="50" charset="-128"/>
                      </a:endParaRPr>
                    </a:p>
                  </a:txBody>
                  <a:tcPr marL="38100" marR="38100" marT="38100" marB="381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HGP創英角ｺﾞｼｯｸUB" panose="020B0900000000000000" pitchFamily="50" charset="-128"/>
                        <a:ea typeface="HGP創英角ｺﾞｼｯｸUB" panose="020B0900000000000000" pitchFamily="50" charset="-128"/>
                      </a:endParaRPr>
                    </a:p>
                  </a:txBody>
                  <a:tcPr marL="38100" marR="38100" marT="38100" marB="381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1794972"/>
                  </a:ext>
                </a:extLst>
              </a:tr>
            </a:tbl>
          </a:graphicData>
        </a:graphic>
      </p:graphicFrame>
      <p:sp>
        <p:nvSpPr>
          <p:cNvPr id="5123" name="テキスト ボックス 4"/>
          <p:cNvSpPr txBox="1">
            <a:spLocks noChangeArrowheads="1"/>
          </p:cNvSpPr>
          <p:nvPr/>
        </p:nvSpPr>
        <p:spPr bwMode="auto">
          <a:xfrm>
            <a:off x="1944688" y="266700"/>
            <a:ext cx="5243512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ja-JP" altLang="en-US" sz="4000" b="1">
                <a:latin typeface="メイリオ" panose="020B0604030504040204" pitchFamily="50" charset="-128"/>
                <a:ea typeface="メイリオ" panose="020B0604030504040204" pitchFamily="50" charset="-128"/>
              </a:rPr>
              <a:t>ＳＷＯＴ分析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147</Words>
  <Application>Microsoft Office PowerPoint</Application>
  <PresentationFormat>画面に合わせる (4:3)</PresentationFormat>
  <Paragraphs>47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10" baseType="lpstr">
      <vt:lpstr>HGP創英角ｺﾞｼｯｸUB</vt:lpstr>
      <vt:lpstr>メイリオ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2017-03-12T04:32:09Z</dcterms:created>
  <dcterms:modified xsi:type="dcterms:W3CDTF">2018-03-24T10:52:49Z</dcterms:modified>
</cp:coreProperties>
</file>