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6" r:id="rId1"/>
  </p:sldMasterIdLst>
  <p:sldIdLst>
    <p:sldId id="260" r:id="rId2"/>
  </p:sldIdLst>
  <p:sldSz cx="12192000" cy="9144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ADF"/>
    <a:srgbClr val="F7E5F3"/>
    <a:srgbClr val="F2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70C99D-448B-41A4-A006-0581C1845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6484"/>
            <a:ext cx="91440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FAA16F3-2FDF-48CE-BB3E-8884AF76E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5A70C-A473-4E1B-BCE3-0D52D6DA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13090F-10AB-4025-B5DE-EA95A90C8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822DBD-A6A0-4B88-BA9D-DCF3CB17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5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DF029-C73F-4C4A-BC60-743EA38E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4182EC-15F0-4419-B255-2E33BB82A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CF2939-59AA-4FBD-B721-23720D578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A17D8F-8FAD-40D6-B8DC-2AA6806A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8A6225-0899-4659-A37C-6B293E4F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36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88B4950-2258-492C-90A9-F77788C42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86834"/>
            <a:ext cx="2628900" cy="77491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DF262A-08E7-413F-A390-BEF5344A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86834"/>
            <a:ext cx="7734300" cy="77491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B9F3D8-095E-47F6-9622-7636CEB4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FD7492-C2BD-4844-8A29-B4138C93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368F68-DCBE-45DE-BE65-B83D22B6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01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0362C8-9D61-4FEA-9E22-8D38A0D1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7360E-42DD-46F9-B1E2-BC170BE4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7F2788-0913-4F4D-BE52-6BF94D4A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C34841-FCB9-42BE-8203-A60EEB21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321D7A-16D6-4410-B617-9ACD1417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6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92C54-50BE-4E67-A613-08456A827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79652"/>
            <a:ext cx="105156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A66BA4-37CB-452E-B7A5-BAECA4910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6119285"/>
            <a:ext cx="105156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972A28-15A0-4222-B5DE-5334007C1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987668-2819-466E-81B6-A38E64E03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507F39-9E29-4DEA-9388-A70D6FC5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2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72331-7377-4033-9955-13803D27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DB79D-6182-458C-B196-4231CC25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70F032-FA39-4D94-B02F-8F222D135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B4A14E-F308-4A14-ABA2-14DEAD7D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26E9D3-7F15-4DF6-8163-4F78DAF7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167C49-6EF8-4335-BBF2-0F66ABB4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8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BA94D-4836-42AD-AC0E-49CEFD2A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86834"/>
            <a:ext cx="10515600" cy="176741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A87A1-2299-4766-9DD3-4225F6749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40F4AA-5EBD-4599-8F6D-B66CE6425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510617C-2166-4016-ACC7-7022DB092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1551"/>
            <a:ext cx="5183188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A0BFC3-C6E2-4D9F-AFBA-1BF21C3DC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0100"/>
            <a:ext cx="5183188" cy="491278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989C51B-1BF6-464D-BE5E-67D11595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99227F-FFB6-4EC8-A8D2-C7625BA99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CD261C-F96E-41E9-94D5-C11E2F32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4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02490-2611-42AA-B8B5-DD5184287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8E1869-CB55-4BAA-9CFB-B8F61851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631FF7-4184-4C30-90E1-321988B0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C17C2B-5349-4AD3-91DF-87E26FBA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54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15D3B3-2159-4BA1-AFDE-499648C80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05D887-6F98-4D3F-B8DB-3462EA04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220402-317E-4F74-A4EA-A7FABA53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5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FC662C-99B3-495D-B371-38AF395B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592E5D-8583-4CAA-9AB3-BAD58DAAB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16567"/>
            <a:ext cx="617220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A84517-1DB5-41DE-9664-F6E97D7AF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743200"/>
            <a:ext cx="3932237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2526BE-A321-4836-8A50-43F8FDF96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8BA724-CA71-43D0-8DCD-6C6346E4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24B945-D51E-4E06-BF27-5C76B0E5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2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617DD-9216-4F2B-878D-7F55EFAF6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609600"/>
            <a:ext cx="3932237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936BF2-618F-4FD1-AACD-1706BED1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16567"/>
            <a:ext cx="6172200" cy="6498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B3E92A-E0A7-4A41-9939-547AAACD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743200"/>
            <a:ext cx="3932237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C01FF6-89A9-489E-8E74-A7AC555C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49BA29-BBB3-4DBE-8963-C3580E09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3F3D6F-CF7F-4345-8EE9-763D8524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08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60583A-D127-4B9F-97A5-E4CB056DE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834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20F2B6-2385-4BCF-BCE6-7460CE519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4C939-8704-4888-9A55-11D69EC79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8475134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A091-85E9-4009-BA39-20972DBC334D}" type="datetimeFigureOut">
              <a:rPr kumimoji="1" lang="ja-JP" altLang="en-US" smtClean="0"/>
              <a:t>2018/4/21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86EED-665C-49D6-9AB2-87CD04FEB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8475134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DADFC8-A3F3-4BC4-AB06-D8B1F72DD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8475134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6EFEC-75C0-4F8E-A919-F3E3D0D41C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9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297578"/>
              </p:ext>
            </p:extLst>
          </p:nvPr>
        </p:nvGraphicFramePr>
        <p:xfrm>
          <a:off x="770963" y="646331"/>
          <a:ext cx="10676295" cy="782433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03127">
                  <a:extLst>
                    <a:ext uri="{9D8B030D-6E8A-4147-A177-3AD203B41FA5}">
                      <a16:colId xmlns:a16="http://schemas.microsoft.com/office/drawing/2014/main" val="192234475"/>
                    </a:ext>
                  </a:extLst>
                </a:gridCol>
                <a:gridCol w="4986584">
                  <a:extLst>
                    <a:ext uri="{9D8B030D-6E8A-4147-A177-3AD203B41FA5}">
                      <a16:colId xmlns:a16="http://schemas.microsoft.com/office/drawing/2014/main" val="868509896"/>
                    </a:ext>
                  </a:extLst>
                </a:gridCol>
                <a:gridCol w="4986584">
                  <a:extLst>
                    <a:ext uri="{9D8B030D-6E8A-4147-A177-3AD203B41FA5}">
                      <a16:colId xmlns:a16="http://schemas.microsoft.com/office/drawing/2014/main" val="4173854699"/>
                    </a:ext>
                  </a:extLst>
                </a:gridCol>
              </a:tblGrid>
              <a:tr h="651373">
                <a:tc>
                  <a:txBody>
                    <a:bodyPr/>
                    <a:lstStyle/>
                    <a:p>
                      <a:r>
                        <a:rPr lang="ja-JP" altLang="en-US" sz="2700" dirty="0">
                          <a:effectLst/>
                        </a:rPr>
                        <a:t> </a:t>
                      </a:r>
                      <a:endParaRPr lang="ja-JP" altLang="en-US" sz="2700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 anchor="ctr">
                    <a:solidFill>
                      <a:srgbClr val="FECA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effectLst/>
                        </a:rPr>
                        <a:t>ポジティブ</a:t>
                      </a:r>
                      <a:endParaRPr lang="ja-JP" altLang="en-US" sz="2700" b="1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 anchor="ctr">
                    <a:solidFill>
                      <a:srgbClr val="FECA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effectLst/>
                        </a:rPr>
                        <a:t>ネガティブ</a:t>
                      </a:r>
                      <a:endParaRPr lang="ja-JP" altLang="en-US" sz="2700" b="1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 anchor="ctr">
                    <a:solidFill>
                      <a:srgbClr val="FEC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859492"/>
                  </a:ext>
                </a:extLst>
              </a:tr>
              <a:tr h="335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effectLst/>
                        </a:rPr>
                        <a:t>内部環境</a:t>
                      </a:r>
                      <a:endParaRPr lang="ja-JP" altLang="en-US" sz="2700" b="1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 anchor="ctr">
                    <a:solidFill>
                      <a:srgbClr val="FECA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強み </a:t>
                      </a:r>
                      <a:r>
                        <a:rPr lang="en-US" altLang="ja-JP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Strengths)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世界的なアイス分野での知名度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魅力あるフレーバー開発力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旬への徹底した追求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感覚と「今だけ感」の巧みな融合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女子中高生向けプロモーションが得意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飲食業界のなかでは低い初期投資で済む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スイーツ好きは一定数いる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>
                    <a:solidFill>
                      <a:srgbClr val="F7E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弱み </a:t>
                      </a:r>
                      <a:r>
                        <a:rPr lang="en-US" altLang="ja-JP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2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Weaknesses)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総来店客数は増えたが平均客単価は</a:t>
                      </a:r>
                      <a:r>
                        <a:rPr lang="en-US" altLang="ja-JP" sz="2400" dirty="0">
                          <a:effectLst/>
                        </a:rPr>
                        <a:t>87.4</a:t>
                      </a:r>
                      <a:r>
                        <a:rPr lang="ja-JP" altLang="en-US" sz="2400" dirty="0">
                          <a:effectLst/>
                        </a:rPr>
                        <a:t>％に。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商品ラインナップが冷たいスイーツのみ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気象の影響を受けやすい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寒い時期の対策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地域ごと（店舗）の独自性がない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>
                    <a:solidFill>
                      <a:srgbClr val="F7E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00208"/>
                  </a:ext>
                </a:extLst>
              </a:tr>
              <a:tr h="33528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effectLst/>
                        </a:rPr>
                        <a:t>外部環境</a:t>
                      </a:r>
                      <a:endParaRPr lang="ja-JP" altLang="en-US" sz="2700" b="1" dirty="0"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 anchor="ctr">
                    <a:solidFill>
                      <a:srgbClr val="FECA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機会 </a:t>
                      </a:r>
                      <a:r>
                        <a:rPr lang="en-US" altLang="ja-JP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Opportunities)</a:t>
                      </a:r>
                    </a:p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安価に非日常感が得られる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中高生が成長後、ファミリーとして戻ってくる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社会全体がイベント歓迎（ハロウイーン等）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スイーツは少量高品質なものが好まれるようになっていく</a:t>
                      </a:r>
                      <a:endParaRPr lang="en-US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>
                    <a:solidFill>
                      <a:srgbClr val="F7E5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脅威 </a:t>
                      </a:r>
                      <a:r>
                        <a:rPr lang="en-US" altLang="ja-JP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27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Threats)</a:t>
                      </a: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国内人口減、特に中高生の少子化が急激に進む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食の二極化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2400" dirty="0">
                          <a:effectLst/>
                        </a:rPr>
                        <a:t>コンビニのスイーツ多角化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marR="0" lvl="0" indent="-1778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2400" dirty="0">
                          <a:effectLst/>
                        </a:rPr>
                        <a:t>健康志向（低カロリー指向）</a:t>
                      </a:r>
                      <a:endParaRPr lang="en-US" altLang="ja-JP" sz="2400" dirty="0">
                        <a:effectLst/>
                      </a:endParaRPr>
                    </a:p>
                    <a:p>
                      <a:pPr marL="177800" indent="-177800" algn="l">
                        <a:buFont typeface="Arial" panose="020B0604020202020204" pitchFamily="34" charset="0"/>
                        <a:buChar char="•"/>
                      </a:pPr>
                      <a:endParaRPr lang="en-US" sz="27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50800" marR="50800" marT="50800" marB="50800">
                    <a:solidFill>
                      <a:srgbClr val="F7E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79497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76806" y="0"/>
            <a:ext cx="11638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B-R</a:t>
            </a:r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サーティーワンアイスクリーム㈱</a:t>
            </a:r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　</a:t>
            </a:r>
            <a:r>
              <a:rPr lang="ja-JP" alt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ＳＷＯＴ分析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2319EA-FEAB-4358-BD34-F3BA94CBA02B}"/>
              </a:ext>
            </a:extLst>
          </p:cNvPr>
          <p:cNvSpPr txBox="1"/>
          <p:nvPr/>
        </p:nvSpPr>
        <p:spPr>
          <a:xfrm>
            <a:off x="770963" y="8497669"/>
            <a:ext cx="10231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公式</a:t>
            </a:r>
            <a:r>
              <a:rPr kumimoji="1" lang="en-US" altLang="ja-JP" dirty="0"/>
              <a:t>HP</a:t>
            </a:r>
            <a:r>
              <a:rPr kumimoji="1" lang="ja-JP" altLang="en-US" dirty="0"/>
              <a:t>　会社情報を参考にさせていただきました。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https://www.31ice.co.jp/contents/company/index.html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349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2018-04-21T14:10:00Z</dcterms:created>
  <dcterms:modified xsi:type="dcterms:W3CDTF">2018-04-21T14:17:00Z</dcterms:modified>
</cp:coreProperties>
</file>