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56" r:id="rId3"/>
    <p:sldId id="258" r:id="rId4"/>
    <p:sldId id="260" r:id="rId5"/>
    <p:sldId id="261" r:id="rId6"/>
    <p:sldId id="257" r:id="rId7"/>
    <p:sldId id="259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38" y="48"/>
      </p:cViewPr>
      <p:guideLst>
        <p:guide orient="horz" pos="39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78F-58B4-42D6-8D45-65050FE08A8A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6E78-2AFA-4DB1-A171-0CB5DA2DD8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67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7964-8862-460F-A20D-17B01F4B1379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EA65-52E3-45E8-BA91-545BF0276F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1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02EE5-A77C-48E7-84D3-DC9D65A0303C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8F6D-D005-4A94-A65A-47AA9C2D91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49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34B7-16F4-44BF-B528-1077FC800338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C2C9-72CE-4399-8FDF-C468FB1869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61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C2A0-9A82-4958-BC09-C0993AB764C7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0E1D-F99A-4651-8214-1025CCB88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584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72ED-D35A-47A6-94D8-5D5A03AE3C23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6981-7433-4D63-BFC9-59CD5367C7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81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80A3-06D3-404E-BEC3-1A356E88DD67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4D27D-6334-43EF-8EA4-EE51640A92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17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6DE3-BF15-40AA-A886-807E40ECCA9D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AD811-5D54-43D2-9D3F-FCD0DE1E80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771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C190-6914-4C71-AF62-B24A8C55B6BE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692A7-BA0B-4F20-99D4-FB019FA1F4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809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2576C-146A-4295-A07E-4953474AF4F0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D66E-DAFD-4214-A6FD-E72D560B96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5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1E92-73C4-4093-B1F6-12172451633A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49ED-850C-4319-821E-EC3F9950B5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755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2A00A-BE4A-4F7C-8F86-5A445C457B11}" type="datetimeFigureOut">
              <a:rPr lang="ja-JP" altLang="en-US"/>
              <a:pPr>
                <a:defRPr/>
              </a:pPr>
              <a:t>2017/6/6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FFC7B9-60A9-4EE8-B17B-C1F2CC6DF3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yokeizai.net/articles/-/135468" TargetMode="External"/><Relationship Id="rId2" Type="http://schemas.openxmlformats.org/officeDocument/2006/relationships/hyperlink" Target="http://toyokeizai.net/articles/-/111540?page=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usiness.nikkeibp.co.jp/atcl/report/15/110879/090600431/" TargetMode="External"/><Relationship Id="rId5" Type="http://schemas.openxmlformats.org/officeDocument/2006/relationships/hyperlink" Target="http://toyokeizai.net/articles/-/103276" TargetMode="External"/><Relationship Id="rId4" Type="http://schemas.openxmlformats.org/officeDocument/2006/relationships/hyperlink" Target="http://business.nikkeibp.co.jp/atcl/opinion/16nv/041500006/041900001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usiness-1.net/feedbac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1338" y="539750"/>
            <a:ext cx="7886700" cy="511492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/>
              <a:t>ダウンロードいただきありがとうございました</a:t>
            </a:r>
            <a:endParaRPr lang="en-US" altLang="ja-JP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/>
              <a:t>目　次</a:t>
            </a:r>
            <a:endParaRPr lang="en-US" altLang="ja-JP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ＳＷＯＴ分析　例文入りテンプレート</a:t>
            </a: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クロスＳＷＯＴ分析　例文入りテンプレート</a:t>
            </a: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ＳＷＯＴ分析　白紙テンプレート</a:t>
            </a: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クロスＳＷＯＴ分析　白紙テンプレート</a:t>
            </a: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引用の出典など</a:t>
            </a:r>
            <a:endParaRPr lang="en-US" altLang="ja-JP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dirty="0"/>
              <a:t>アンケートのお願い</a:t>
            </a:r>
            <a:endParaRPr lang="en-US" altLang="ja-JP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59314"/>
              </p:ext>
            </p:extLst>
          </p:nvPr>
        </p:nvGraphicFramePr>
        <p:xfrm>
          <a:off x="491412" y="991930"/>
          <a:ext cx="8007221" cy="555015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（目的に対して）ポジティブ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（目的に対して）ネガティブ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強み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Strengths)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世界的なブランドの知名度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統一されたサービス品質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清潔さ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立地の良さ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人材育成力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顧客からのロイヤリティ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弱み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Weaknesses)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味・おいしさ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品質への不安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過去の食品安全問題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機会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Opportunities)</a:t>
                      </a:r>
                    </a:p>
                    <a:p>
                      <a:pPr algn="ctr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基本は早く安く楽を好む志向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平均所得減少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個食化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家での調理簡略化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過疎化＆都心集中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脅威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Threats)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人口減</a:t>
                      </a:r>
                      <a:r>
                        <a:rPr lang="en-US" altLang="ja-JP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少子化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安全志向ＵＰ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味・グルメ志向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他ﾌｧｽﾄﾌｰﾄﾞとの競争激化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コンビニ（ﾊﾟﾝ</a:t>
                      </a:r>
                      <a:r>
                        <a:rPr lang="en-US" altLang="ja-JP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ｺｰﾋｰ）の伸長</a:t>
                      </a:r>
                      <a:endParaRPr lang="en-US" altLang="ja-JP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人手不足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944688" y="266700"/>
            <a:ext cx="5243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33083" y="486164"/>
          <a:ext cx="8543364" cy="6125847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439270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2703110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2700492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  <a:gridCol w="2700492">
                  <a:extLst>
                    <a:ext uri="{9D8B030D-6E8A-4147-A177-3AD203B41FA5}">
                      <a16:colId xmlns:a16="http://schemas.microsoft.com/office/drawing/2014/main" val="2021418936"/>
                    </a:ext>
                  </a:extLst>
                </a:gridCol>
              </a:tblGrid>
              <a:tr h="428237">
                <a:tc rowSpan="2" gridSpan="2">
                  <a:txBody>
                    <a:bodyPr/>
                    <a:lstStyle/>
                    <a:p>
                      <a:pPr algn="l"/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基本的な目標</a:t>
                      </a:r>
                      <a:r>
                        <a:rPr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88900" indent="-889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原則として既にある「リカバリープラン」を遂行する。</a:t>
                      </a:r>
                      <a:br>
                        <a:rPr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内容は①よりお客様にフォーカスしたアクション、②店舗投資の加速、③地域に特化したビジネスモデル、④コストと資源効率の最適化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8900" indent="-889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既存店の売り上げ、平均月商を上げることに注力する</a:t>
                      </a: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ja-JP" altLang="en-US" sz="14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内部環境</a:t>
                      </a:r>
                      <a:endParaRPr lang="ja-JP" altLang="en-US" sz="1400" b="1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835345">
                <a:tc gridSpan="2" vMerge="1">
                  <a:txBody>
                    <a:bodyPr/>
                    <a:lstStyle/>
                    <a:p>
                      <a:endParaRPr lang="ja-JP" altLang="en-US" sz="14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ja-JP" altLang="en-US" sz="1600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1600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(Strengths)</a:t>
                      </a:r>
                    </a:p>
                    <a:p>
                      <a:pPr algn="ctr"/>
                      <a:endParaRPr lang="en-US" altLang="ja-JP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世界的なブランドの知名度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統一されたサービス品質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清潔さ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立地の良さ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人材育成力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顧客からのロイヤリティ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(Weaknesses)</a:t>
                      </a:r>
                    </a:p>
                    <a:p>
                      <a:pPr algn="ctr"/>
                      <a:endParaRPr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味・おいしさ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品質への不安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過去の食品安全問題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835345">
                <a:tc rowSpan="2">
                  <a:txBody>
                    <a:bodyPr/>
                    <a:lstStyle/>
                    <a:p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Opportunities)</a:t>
                      </a:r>
                    </a:p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基本は早く安く楽を好む志向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平均所得減少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個食化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家での調理簡略化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過疎化＆都心集中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b="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都心店舗の増床</a:t>
                      </a:r>
                      <a:endParaRPr lang="en-US" altLang="ja-JP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b="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（地下・２階の安い地価等）</a:t>
                      </a:r>
                      <a:endParaRPr lang="en-US" altLang="ja-JP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b="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居心地を良くする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地域メニューの開発</a:t>
                      </a:r>
                      <a:endParaRPr lang="en-US" altLang="ja-JP" sz="140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食品メーカーとのコラボ</a:t>
                      </a:r>
                      <a:br>
                        <a:rPr lang="en-US" altLang="ja-JP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（メニュー開発のアウトソーシング）</a:t>
                      </a:r>
                      <a:endParaRPr lang="en-US" altLang="ja-JP" sz="140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  <a:tr h="1835345">
                <a:tc vMerge="1">
                  <a:txBody>
                    <a:bodyPr/>
                    <a:lstStyle/>
                    <a:p>
                      <a:endParaRPr lang="ja-JP" altLang="en-US" sz="14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(Threats)</a:t>
                      </a:r>
                    </a:p>
                    <a:p>
                      <a:pPr algn="ctr"/>
                      <a:endParaRPr lang="en-US" altLang="ja-JP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</a:t>
                      </a:r>
                      <a:r>
                        <a:rPr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少子化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安全志向ＵＰ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味・グルメ志向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他ﾌｧｽﾄﾌｰﾄﾞとの競争激化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コンビニ（ﾊﾟﾝ</a:t>
                      </a:r>
                      <a:r>
                        <a:rPr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ｺｰﾋｰ）の伸長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人手不足</a:t>
                      </a: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400" b="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CRM</a:t>
                      </a:r>
                      <a:r>
                        <a:rPr lang="ja-JP" altLang="en-US" sz="1400" b="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による顧客管理で、顧客を保持していく</a:t>
                      </a:r>
                      <a:endParaRPr lang="en-US" altLang="ja-JP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ja-JP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食材品質、安全性に対する信頼の醸成</a:t>
                      </a:r>
                      <a:endParaRPr lang="en-US" altLang="ja-JP" sz="140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9388" indent="-179388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ブランドイメージを保つ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592571"/>
                  </a:ext>
                </a:extLst>
              </a:tr>
            </a:tbl>
          </a:graphicData>
        </a:graphic>
      </p:graphicFrame>
      <p:sp>
        <p:nvSpPr>
          <p:cNvPr id="4099" name="テキスト ボックス 4"/>
          <p:cNvSpPr txBox="1">
            <a:spLocks noChangeArrowheads="1"/>
          </p:cNvSpPr>
          <p:nvPr/>
        </p:nvSpPr>
        <p:spPr bwMode="auto">
          <a:xfrm>
            <a:off x="1949450" y="0"/>
            <a:ext cx="5245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3200" b="1">
                <a:latin typeface="メイリオ" panose="020B0604030504040204" pitchFamily="50" charset="-128"/>
                <a:ea typeface="メイリオ" panose="020B0604030504040204" pitchFamily="50" charset="-128"/>
              </a:rPr>
              <a:t>クロスＳＷＯＴ分析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28633"/>
              </p:ext>
            </p:extLst>
          </p:nvPr>
        </p:nvGraphicFramePr>
        <p:xfrm>
          <a:off x="491412" y="991930"/>
          <a:ext cx="8007221" cy="555015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（目的に対して）ポジティブ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（目的に対して）ネガティブ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5123" name="テキスト ボックス 4"/>
          <p:cNvSpPr txBox="1">
            <a:spLocks noChangeArrowheads="1"/>
          </p:cNvSpPr>
          <p:nvPr/>
        </p:nvSpPr>
        <p:spPr bwMode="auto">
          <a:xfrm>
            <a:off x="1944688" y="266700"/>
            <a:ext cx="5243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00317" y="699524"/>
          <a:ext cx="8543364" cy="5934272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439270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2703110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2700492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  <a:gridCol w="2700492">
                  <a:extLst>
                    <a:ext uri="{9D8B030D-6E8A-4147-A177-3AD203B41FA5}">
                      <a16:colId xmlns:a16="http://schemas.microsoft.com/office/drawing/2014/main" val="2021418936"/>
                    </a:ext>
                  </a:extLst>
                </a:gridCol>
              </a:tblGrid>
              <a:tr h="428237">
                <a:tc rowSpan="2" gridSpan="2">
                  <a:txBody>
                    <a:bodyPr/>
                    <a:lstStyle/>
                    <a:p>
                      <a:pPr algn="l"/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ja-JP" altLang="en-US" sz="14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内部環境</a:t>
                      </a:r>
                      <a:endParaRPr lang="ja-JP" altLang="en-US" sz="1400" b="1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835345">
                <a:tc gridSpan="2" vMerge="1">
                  <a:txBody>
                    <a:bodyPr/>
                    <a:lstStyle/>
                    <a:p>
                      <a:endParaRPr lang="ja-JP" altLang="en-US" sz="14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ja-JP" altLang="en-US" sz="1600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1600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(Strengths)</a:t>
                      </a:r>
                    </a:p>
                    <a:p>
                      <a:pPr algn="ctr"/>
                      <a:endParaRPr lang="en-US" altLang="ja-JP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ja-JP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(Weaknesses)</a:t>
                      </a:r>
                    </a:p>
                    <a:p>
                      <a:pPr algn="ctr"/>
                      <a:endParaRPr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835345">
                <a:tc rowSpan="2">
                  <a:txBody>
                    <a:bodyPr/>
                    <a:lstStyle/>
                    <a:p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Opportunities)</a:t>
                      </a:r>
                    </a:p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機会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  <a:tr h="1835345">
                <a:tc vMerge="1">
                  <a:txBody>
                    <a:bodyPr/>
                    <a:lstStyle/>
                    <a:p>
                      <a:endParaRPr lang="ja-JP" altLang="en-US" sz="14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 </a:t>
                      </a:r>
                      <a:r>
                        <a:rPr lang="en-US" altLang="ja-JP" sz="1600" b="1" dirty="0">
                          <a:solidFill>
                            <a:srgbClr val="0070C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(Threats)</a:t>
                      </a:r>
                    </a:p>
                    <a:p>
                      <a:pPr algn="ctr"/>
                      <a:endParaRPr lang="en-US" altLang="ja-JP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ja-JP" sz="1400" b="0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</a:t>
                      </a:r>
                      <a:r>
                        <a:rPr lang="en-US" altLang="ja-JP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lang="ja-JP" altLang="en-US" sz="1600" b="1" dirty="0">
                          <a:solidFill>
                            <a:srgbClr val="00B05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脅威</a:t>
                      </a:r>
                      <a:endParaRPr lang="en-US" altLang="ja-JP" sz="1600" b="1" dirty="0">
                        <a:solidFill>
                          <a:srgbClr val="00B05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592571"/>
                  </a:ext>
                </a:extLst>
              </a:tr>
            </a:tbl>
          </a:graphicData>
        </a:graphic>
      </p:graphicFrame>
      <p:sp>
        <p:nvSpPr>
          <p:cNvPr id="6147" name="テキスト ボックス 4"/>
          <p:cNvSpPr txBox="1">
            <a:spLocks noChangeArrowheads="1"/>
          </p:cNvSpPr>
          <p:nvPr/>
        </p:nvSpPr>
        <p:spPr bwMode="auto">
          <a:xfrm>
            <a:off x="1949450" y="114300"/>
            <a:ext cx="5245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3200" b="1">
                <a:latin typeface="メイリオ" panose="020B0604030504040204" pitchFamily="50" charset="-128"/>
                <a:ea typeface="メイリオ" panose="020B0604030504040204" pitchFamily="50" charset="-128"/>
              </a:rPr>
              <a:t>クロスＳＷＯＴ分析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正方形/長方形 1"/>
          <p:cNvSpPr>
            <a:spLocks noChangeArrowheads="1"/>
          </p:cNvSpPr>
          <p:nvPr/>
        </p:nvSpPr>
        <p:spPr bwMode="auto">
          <a:xfrm>
            <a:off x="378946" y="219356"/>
            <a:ext cx="8388536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ja-JP" altLang="en-US" dirty="0"/>
              <a:t>ブログ管理人独自の見解にて行った分析です。参考になれば幸いです。</a:t>
            </a:r>
            <a:endParaRPr lang="en-US" altLang="ja-JP" dirty="0"/>
          </a:p>
          <a:p>
            <a:pPr eaLnBrk="1" hangingPunct="1"/>
            <a:r>
              <a:rPr lang="ja-JP" altLang="en-US" dirty="0">
                <a:solidFill>
                  <a:srgbClr val="000000"/>
                </a:solidFill>
                <a:latin typeface="ヒラギノ角ゴ Pro W3"/>
              </a:rPr>
              <a:t>参考にしたデータ類の出所は以下の通りです。</a:t>
            </a:r>
            <a:endParaRPr lang="en-US" altLang="ja-JP" dirty="0">
              <a:solidFill>
                <a:srgbClr val="000000"/>
              </a:solidFill>
              <a:latin typeface="ヒラギノ角ゴ Pro W3"/>
            </a:endParaRPr>
          </a:p>
          <a:p>
            <a:pPr eaLnBrk="1" hangingPunct="1"/>
            <a:endParaRPr lang="en-US" altLang="ja-JP" dirty="0">
              <a:solidFill>
                <a:srgbClr val="000000"/>
              </a:solidFill>
              <a:latin typeface="ヒラギノ角ゴ Pro W3"/>
            </a:endParaRPr>
          </a:p>
          <a:p>
            <a:pPr eaLnBrk="1" hangingPunct="1"/>
            <a:r>
              <a:rPr lang="ja-JP" altLang="en-US" dirty="0"/>
              <a:t>マクドナルド株主総会</a:t>
            </a:r>
            <a:r>
              <a:rPr lang="en-US" altLang="ja-JP" dirty="0"/>
              <a:t>､</a:t>
            </a:r>
            <a:r>
              <a:rPr lang="ja-JP" altLang="en-US" dirty="0"/>
              <a:t>最悪の業績に株主は</a:t>
            </a:r>
            <a:r>
              <a:rPr lang="en-US" altLang="ja-JP" dirty="0"/>
              <a:t>? | </a:t>
            </a:r>
            <a:r>
              <a:rPr lang="ja-JP" altLang="en-US" dirty="0"/>
              <a:t>外食 </a:t>
            </a:r>
            <a:r>
              <a:rPr lang="en-US" altLang="ja-JP" dirty="0"/>
              <a:t>| </a:t>
            </a:r>
            <a:r>
              <a:rPr lang="ja-JP" altLang="en-US" dirty="0"/>
              <a:t>東洋経済オンライン </a:t>
            </a:r>
            <a:r>
              <a:rPr lang="en-US" altLang="ja-JP" dirty="0"/>
              <a:t>| </a:t>
            </a:r>
            <a:r>
              <a:rPr lang="ja-JP" altLang="en-US" dirty="0"/>
              <a:t>経済ニュースの新基準　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03</a:t>
            </a:r>
            <a:r>
              <a:rPr lang="ja-JP" altLang="en-US" dirty="0"/>
              <a:t>月</a:t>
            </a:r>
            <a:r>
              <a:rPr lang="en-US" altLang="ja-JP" dirty="0"/>
              <a:t>30</a:t>
            </a:r>
            <a:r>
              <a:rPr lang="ja-JP" altLang="en-US" dirty="0"/>
              <a:t>日</a:t>
            </a:r>
            <a:endParaRPr lang="en-US" altLang="ja-JP" dirty="0"/>
          </a:p>
          <a:p>
            <a:pPr eaLnBrk="1" hangingPunct="1"/>
            <a:r>
              <a:rPr lang="en-US" altLang="ja-JP" dirty="0">
                <a:hlinkClick r:id="rId2"/>
              </a:rPr>
              <a:t>http://toyokeizai.net/articles/-/111540?page=4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dirty="0"/>
              <a:t>マック</a:t>
            </a:r>
            <a:r>
              <a:rPr lang="en-US" altLang="ja-JP" dirty="0"/>
              <a:t>｢</a:t>
            </a:r>
            <a:r>
              <a:rPr lang="ja-JP" altLang="en-US" dirty="0"/>
              <a:t>ランチ割引</a:t>
            </a:r>
            <a:r>
              <a:rPr lang="en-US" altLang="ja-JP" dirty="0"/>
              <a:t>｣､</a:t>
            </a:r>
            <a:r>
              <a:rPr lang="ja-JP" altLang="en-US" dirty="0"/>
              <a:t>なぜ</a:t>
            </a:r>
            <a:r>
              <a:rPr lang="en-US" altLang="ja-JP" dirty="0"/>
              <a:t>1</a:t>
            </a:r>
            <a:r>
              <a:rPr lang="ja-JP" altLang="en-US" dirty="0"/>
              <a:t>年ぶりに復活？ </a:t>
            </a:r>
            <a:r>
              <a:rPr lang="en-US" altLang="ja-JP" dirty="0"/>
              <a:t>| </a:t>
            </a:r>
            <a:r>
              <a:rPr lang="ja-JP" altLang="en-US" dirty="0"/>
              <a:t>外食 </a:t>
            </a:r>
            <a:r>
              <a:rPr lang="en-US" altLang="ja-JP" dirty="0"/>
              <a:t>| </a:t>
            </a:r>
            <a:r>
              <a:rPr lang="ja-JP" altLang="en-US" dirty="0"/>
              <a:t>東洋経済オンライン </a:t>
            </a:r>
            <a:r>
              <a:rPr lang="en-US" altLang="ja-JP" dirty="0"/>
              <a:t>| </a:t>
            </a:r>
            <a:r>
              <a:rPr lang="ja-JP" altLang="en-US" dirty="0"/>
              <a:t>経済ニュースの新基準　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09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</a:t>
            </a:r>
            <a:endParaRPr lang="en-US" altLang="ja-JP" dirty="0"/>
          </a:p>
          <a:p>
            <a:pPr eaLnBrk="1" hangingPunct="1"/>
            <a:r>
              <a:rPr lang="en-US" altLang="ja-JP" dirty="0">
                <a:hlinkClick r:id="rId3"/>
              </a:rPr>
              <a:t>http://toyokeizai.net/articles/-/135468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dirty="0"/>
              <a:t>マクドナルド不振の理由がコンビニで分かる？：日経ビジネスオンライン　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2</a:t>
            </a:r>
            <a:r>
              <a:rPr lang="ja-JP" altLang="en-US" dirty="0"/>
              <a:t>日（月）</a:t>
            </a:r>
            <a:endParaRPr lang="en-US" altLang="ja-JP" dirty="0"/>
          </a:p>
          <a:p>
            <a:pPr eaLnBrk="1" hangingPunct="1"/>
            <a:r>
              <a:rPr lang="en-US" altLang="ja-JP" dirty="0">
                <a:hlinkClick r:id="rId4"/>
              </a:rPr>
              <a:t>http://business.nikkeibp.co.jp/atcl/opinion/16nv/041500006/041900001/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dirty="0"/>
              <a:t>米マクドナルド</a:t>
            </a:r>
            <a:r>
              <a:rPr lang="en-US" altLang="ja-JP" dirty="0"/>
              <a:t>､｢</a:t>
            </a:r>
            <a:r>
              <a:rPr lang="ja-JP" altLang="en-US" dirty="0"/>
              <a:t>ブランド復権</a:t>
            </a:r>
            <a:r>
              <a:rPr lang="en-US" altLang="ja-JP" dirty="0"/>
              <a:t>｣</a:t>
            </a:r>
            <a:r>
              <a:rPr lang="ja-JP" altLang="en-US" dirty="0"/>
              <a:t>の解剖学 </a:t>
            </a:r>
            <a:r>
              <a:rPr lang="en-US" altLang="ja-JP" dirty="0"/>
              <a:t>| DIGIDAY</a:t>
            </a:r>
            <a:r>
              <a:rPr lang="ja-JP" altLang="en-US" dirty="0"/>
              <a:t>［日本版］ </a:t>
            </a:r>
            <a:r>
              <a:rPr lang="en-US" altLang="ja-JP" dirty="0"/>
              <a:t>| </a:t>
            </a:r>
            <a:r>
              <a:rPr lang="ja-JP" altLang="en-US" dirty="0"/>
              <a:t>東洋経済オンライン </a:t>
            </a:r>
            <a:r>
              <a:rPr lang="en-US" altLang="ja-JP" dirty="0"/>
              <a:t>| </a:t>
            </a:r>
            <a:r>
              <a:rPr lang="ja-JP" altLang="en-US" dirty="0"/>
              <a:t>経済ニュースの新基準　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02</a:t>
            </a:r>
            <a:r>
              <a:rPr lang="ja-JP" altLang="en-US" dirty="0"/>
              <a:t>月</a:t>
            </a:r>
            <a:r>
              <a:rPr lang="en-US" altLang="ja-JP" dirty="0"/>
              <a:t>05</a:t>
            </a:r>
            <a:r>
              <a:rPr lang="ja-JP" altLang="en-US" dirty="0"/>
              <a:t>日</a:t>
            </a:r>
            <a:endParaRPr lang="en-US" altLang="ja-JP" dirty="0"/>
          </a:p>
          <a:p>
            <a:pPr eaLnBrk="1" hangingPunct="1"/>
            <a:r>
              <a:rPr lang="en-US" altLang="ja-JP" dirty="0">
                <a:hlinkClick r:id="rId5"/>
              </a:rPr>
              <a:t>http://toyokeizai.net/articles/-/103276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dirty="0"/>
              <a:t>回復続くマック、意外だった「ポケ</a:t>
            </a:r>
            <a:r>
              <a:rPr lang="en-US" altLang="ja-JP" dirty="0"/>
              <a:t>GO</a:t>
            </a:r>
            <a:r>
              <a:rPr lang="ja-JP" altLang="en-US" dirty="0"/>
              <a:t>」効果：日経ビジネスオンライン</a:t>
            </a:r>
            <a:endParaRPr lang="en-US" altLang="ja-JP" dirty="0"/>
          </a:p>
          <a:p>
            <a:pPr eaLnBrk="1" hangingPunct="1"/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7</a:t>
            </a:r>
            <a:r>
              <a:rPr lang="ja-JP" altLang="en-US" dirty="0"/>
              <a:t>日　</a:t>
            </a:r>
            <a:r>
              <a:rPr lang="en-US" altLang="ja-JP" dirty="0">
                <a:hlinkClick r:id="rId6"/>
              </a:rPr>
              <a:t>http://business.nikkeibp.co.jp/atcl/report/15/110879/090600431/</a:t>
            </a:r>
            <a:endParaRPr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188" y="1041400"/>
            <a:ext cx="7886700" cy="4351338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ja-JP" dirty="0"/>
              <a:t>この度は、こちらのファイルをダウンロードしていただき誠にありがとうございました。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ja-JP" dirty="0"/>
              <a:t>このファイルがお役に立てれば幸いです。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/>
              <a:t> </a:t>
            </a:r>
            <a:endParaRPr lang="ja-JP" altLang="ja-JP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ja-JP" dirty="0"/>
              <a:t>なお、こちらのファイルについてのご感想・ご意見・ご要望など</a:t>
            </a:r>
            <a:r>
              <a:rPr lang="ja-JP" altLang="en-US" dirty="0"/>
              <a:t>ありましたら</a:t>
            </a:r>
            <a:r>
              <a:rPr lang="ja-JP" altLang="ja-JP" dirty="0"/>
              <a:t>是非お寄せください。今後の改善につなげていきたいと考えております。</a:t>
            </a:r>
            <a:r>
              <a:rPr lang="ja-JP" altLang="en-US" dirty="0"/>
              <a:t>お手数ですが、</a:t>
            </a:r>
            <a:r>
              <a:rPr lang="ja-JP" altLang="ja-JP" dirty="0"/>
              <a:t>以下の</a:t>
            </a:r>
            <a:r>
              <a:rPr lang="ja-JP" altLang="en-US" dirty="0"/>
              <a:t>ページより</a:t>
            </a:r>
            <a:r>
              <a:rPr lang="ja-JP" altLang="ja-JP" dirty="0"/>
              <a:t>お願い致します。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/>
              <a:t> </a:t>
            </a:r>
            <a:endParaRPr lang="ja-JP" altLang="ja-JP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u="sng" dirty="0">
                <a:hlinkClick r:id="rId2"/>
              </a:rPr>
              <a:t>https://business-1.net/feedback/</a:t>
            </a:r>
            <a:endParaRPr lang="ja-JP" altLang="ja-JP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426</Words>
  <Application>Microsoft Office PowerPoint</Application>
  <PresentationFormat>画面に合わせる (4:3)</PresentationFormat>
  <Paragraphs>149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HGP創英角ｺﾞｼｯｸUB</vt:lpstr>
      <vt:lpstr>ヒラギノ角ゴ Pro W3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2017-03-12T04:32:09Z</dcterms:created>
  <dcterms:modified xsi:type="dcterms:W3CDTF">2017-06-06T12:16:38Z</dcterms:modified>
</cp:coreProperties>
</file>